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279" r:id="rId13"/>
  </p:sldIdLst>
  <p:sldSz cx="9144000" cy="6858000" type="screen4x3"/>
  <p:notesSz cx="7010400" cy="9296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718964-B378-4765-92F1-BBD29836EA91}" type="datetimeFigureOut">
              <a:rPr lang="sr-Latn-RS" smtClean="0"/>
              <a:t>29.10.2013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39FF7F-1C68-4CD4-9658-D3B604E13B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636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643063"/>
            <a:ext cx="4857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6"/>
          <p:cNvSpPr txBox="1">
            <a:spLocks noChangeArrowheads="1"/>
          </p:cNvSpPr>
          <p:nvPr userDrawn="1"/>
        </p:nvSpPr>
        <p:spPr bwMode="auto">
          <a:xfrm>
            <a:off x="5368925" y="6357938"/>
            <a:ext cx="35941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 smtClean="0">
                <a:solidFill>
                  <a:srgbClr val="007635"/>
                </a:solidFill>
                <a:ea typeface="ＭＳ Ｐゴシック" pitchFamily="124" charset="-128"/>
                <a:cs typeface="Arial" charset="0"/>
              </a:rPr>
              <a:t>I</a:t>
            </a:r>
            <a:r>
              <a:rPr lang="en-GB" sz="1200" b="1" dirty="0" smtClean="0">
                <a:solidFill>
                  <a:srgbClr val="007635"/>
                </a:solidFill>
                <a:ea typeface="ＭＳ Ｐゴシック" pitchFamily="124" charset="-128"/>
                <a:cs typeface="Arial" charset="0"/>
              </a:rPr>
              <a:t>NTERNATIONAL </a:t>
            </a:r>
            <a:r>
              <a:rPr lang="en-GB" sz="1400" b="1" dirty="0" smtClean="0">
                <a:solidFill>
                  <a:srgbClr val="007635"/>
                </a:solidFill>
                <a:ea typeface="ＭＳ Ｐゴシック" pitchFamily="124" charset="-128"/>
                <a:cs typeface="Arial" charset="0"/>
              </a:rPr>
              <a:t>S</a:t>
            </a:r>
            <a:r>
              <a:rPr lang="en-GB" sz="1200" b="1" dirty="0" smtClean="0">
                <a:solidFill>
                  <a:srgbClr val="007635"/>
                </a:solidFill>
                <a:ea typeface="ＭＳ Ｐゴシック" pitchFamily="124" charset="-128"/>
                <a:cs typeface="Arial" charset="0"/>
              </a:rPr>
              <a:t>UBSIDIARY </a:t>
            </a:r>
            <a:r>
              <a:rPr lang="en-GB" sz="1400" b="1" dirty="0" smtClean="0">
                <a:solidFill>
                  <a:srgbClr val="007635"/>
                </a:solidFill>
                <a:ea typeface="ＭＳ Ｐゴシック" pitchFamily="124" charset="-128"/>
                <a:cs typeface="Arial" charset="0"/>
              </a:rPr>
              <a:t>B</a:t>
            </a:r>
            <a:r>
              <a:rPr lang="en-GB" sz="1200" b="1" dirty="0" smtClean="0">
                <a:solidFill>
                  <a:srgbClr val="007635"/>
                </a:solidFill>
                <a:ea typeface="ＭＳ Ｐゴシック" pitchFamily="124" charset="-128"/>
                <a:cs typeface="Arial" charset="0"/>
              </a:rPr>
              <a:t>ANKS  </a:t>
            </a:r>
            <a:r>
              <a:rPr lang="en-GB" sz="1400" b="1" dirty="0" smtClean="0">
                <a:solidFill>
                  <a:srgbClr val="007635"/>
                </a:solidFill>
                <a:ea typeface="ＭＳ Ｐゴシック" pitchFamily="124" charset="-128"/>
                <a:cs typeface="Arial" charset="0"/>
              </a:rPr>
              <a:t>D</a:t>
            </a:r>
            <a:r>
              <a:rPr lang="en-GB" sz="1200" b="1" dirty="0" smtClean="0">
                <a:solidFill>
                  <a:srgbClr val="007635"/>
                </a:solidFill>
                <a:ea typeface="ＭＳ Ｐゴシック" pitchFamily="124" charset="-128"/>
                <a:cs typeface="Arial" charset="0"/>
              </a:rPr>
              <a:t>IVISION</a:t>
            </a:r>
          </a:p>
        </p:txBody>
      </p:sp>
      <p:pic>
        <p:nvPicPr>
          <p:cNvPr id="6" name="Picture 10" descr="Banca Intes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5052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129463" cy="1460500"/>
          </a:xfrm>
        </p:spPr>
        <p:txBody>
          <a:bodyPr/>
          <a:lstStyle>
            <a:lvl1pPr>
              <a:defRPr sz="2800"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161212" cy="838200"/>
          </a:xfrm>
        </p:spPr>
        <p:txBody>
          <a:bodyPr/>
          <a:lstStyle>
            <a:lvl1pPr marL="0" indent="0">
              <a:defRPr sz="1400" b="0"/>
            </a:lvl1pPr>
          </a:lstStyle>
          <a:p>
            <a:r>
              <a:rPr lang="sr-Latn-C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183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07A9-F63B-41D4-9863-92D9ED38B39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3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5783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5783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E66EE-702E-478B-941C-D1EE75E49E4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8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5665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7963" y="1052513"/>
            <a:ext cx="8756650" cy="49196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6269-D7A9-4707-AF0A-9033D20BE56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5665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7963" y="1052513"/>
            <a:ext cx="4302125" cy="491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2488" y="1052513"/>
            <a:ext cx="4302125" cy="49196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462C-732D-47E8-A11D-A319D409AC6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6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5665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7963" y="1052513"/>
            <a:ext cx="4302125" cy="491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52513"/>
            <a:ext cx="4302125" cy="491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3B75-D165-4756-8AF5-8A9E36D8C25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8747-1D03-45D1-9E49-ABE97798700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9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A23F-0A75-428C-BC3D-7F71E12EEC0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63" y="1052513"/>
            <a:ext cx="4302125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52513"/>
            <a:ext cx="4302125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618B-6587-4737-9F2C-8B5ECAD6A36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0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112E-7AAA-4672-AE29-ED4CA05FC1C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8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9108-C859-452B-B716-213AAECC371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5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BC71-0E52-4211-916C-1D23EC3B4FE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DDFB-EABF-492B-A979-F1341105A7A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050C-5108-4872-8E47-571ABFB6EE0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566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052513"/>
            <a:ext cx="87566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pic>
        <p:nvPicPr>
          <p:cNvPr id="1029" name="Picture 1" descr="C:\Users\Fadrique\AppData\Local\Temp\wzfdd0\ISP_Linea Orizzontale\ISP_lineaOrizz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86391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Banca Intes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57925"/>
            <a:ext cx="27860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70600" y="63119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ＭＳ Ｐゴシック" pitchFamily="12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310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ＭＳ Ｐゴシック" pitchFamily="12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6F6C2A-604A-4244-9C07-EA5D2BA18FBE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8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5200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5200"/>
        </a:buClr>
        <a:buSzPct val="75000"/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5200"/>
        </a:buClr>
        <a:buSzPct val="65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5200"/>
        </a:buClr>
        <a:buSzPct val="5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C5200"/>
        </a:buClr>
        <a:buSzPct val="5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C5200"/>
        </a:buClr>
        <a:buSzPct val="5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C5200"/>
        </a:buClr>
        <a:buSzPct val="5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C5200"/>
        </a:buClr>
        <a:buSzPct val="5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3.jpeg"/><Relationship Id="rId21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jpeg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bancaintesabeograd.com/index.aspx?pageno=2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</a:rPr>
              <a:t>Kreditiranje poljoprivrednih gazdinstava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subTitle" idx="4294967295"/>
          </p:nvPr>
        </p:nvSpPr>
        <p:spPr>
          <a:xfrm>
            <a:off x="683568" y="4005064"/>
            <a:ext cx="6400800" cy="1752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r-Latn-CS" kern="1200" dirty="0" smtClean="0">
                <a:latin typeface="Arial" pitchFamily="34" charset="0"/>
                <a:cs typeface="Arial" pitchFamily="34" charset="0"/>
              </a:rPr>
              <a:t>ĐORĐE RADULOVIĆ </a:t>
            </a:r>
          </a:p>
          <a:p>
            <a:pPr>
              <a:defRPr/>
            </a:pP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Direktor Odeljenja za</a:t>
            </a:r>
            <a:r>
              <a:rPr kumimoji="0" lang="sr-Latn-C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upravljanje segmentom klijenata Registrovanih poljoprivrednih gazdinstava</a:t>
            </a:r>
            <a:endParaRPr kumimoji="0" lang="sr-Latn-C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Novi Sad, </a:t>
            </a:r>
            <a:r>
              <a:rPr kumimoji="0" lang="sr-Latn-C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30.10.2013.godine</a:t>
            </a:r>
            <a:endParaRPr kumimoji="0" lang="sr-Latn-C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149081" y="860425"/>
            <a:ext cx="629512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400" b="1" dirty="0" err="1" smtClean="0">
                <a:solidFill>
                  <a:srgbClr val="4D4D4D"/>
                </a:solidFill>
              </a:rPr>
              <a:t>Banca</a:t>
            </a:r>
            <a:r>
              <a:rPr lang="sr-Latn-CS" sz="1400" b="1" dirty="0" smtClean="0">
                <a:solidFill>
                  <a:srgbClr val="4D4D4D"/>
                </a:solidFill>
              </a:rPr>
              <a:t> </a:t>
            </a:r>
            <a:r>
              <a:rPr lang="sr-Latn-CS" sz="1400" b="1" dirty="0" err="1" smtClean="0">
                <a:solidFill>
                  <a:srgbClr val="4D4D4D"/>
                </a:solidFill>
              </a:rPr>
              <a:t>Intesa</a:t>
            </a:r>
            <a:r>
              <a:rPr lang="sr-Latn-CS" sz="1400" b="1" dirty="0" smtClean="0">
                <a:solidFill>
                  <a:srgbClr val="4D4D4D"/>
                </a:solidFill>
              </a:rPr>
              <a:t> u </a:t>
            </a:r>
            <a:r>
              <a:rPr lang="sr-Latn-CS" sz="1400" b="1" dirty="0" err="1" smtClean="0">
                <a:solidFill>
                  <a:srgbClr val="4D4D4D"/>
                </a:solidFill>
              </a:rPr>
              <a:t>2014.godini</a:t>
            </a:r>
            <a:r>
              <a:rPr lang="sr-Latn-CS" sz="1400" b="1" dirty="0" smtClean="0">
                <a:solidFill>
                  <a:srgbClr val="4D4D4D"/>
                </a:solidFill>
              </a:rPr>
              <a:t> planira proširenje ponude kredita za podršku projektima energetske efikasnosti u segmentu poljoprivrede</a:t>
            </a:r>
            <a:endParaRPr lang="en-US" sz="1400" b="1" dirty="0">
              <a:solidFill>
                <a:srgbClr val="4D4D4D"/>
              </a:solidFill>
            </a:endParaRPr>
          </a:p>
        </p:txBody>
      </p:sp>
      <p:pic>
        <p:nvPicPr>
          <p:cNvPr id="9221" name="Picture 19" descr="poljoprivred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8513"/>
            <a:ext cx="2093913" cy="44227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20"/>
          <p:cNvSpPr>
            <a:spLocks noChangeShapeType="1"/>
          </p:cNvSpPr>
          <p:nvPr/>
        </p:nvSpPr>
        <p:spPr bwMode="auto">
          <a:xfrm>
            <a:off x="2692400" y="1556792"/>
            <a:ext cx="0" cy="4368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2811461" y="1616099"/>
            <a:ext cx="633253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endParaRPr lang="sr-Latn-CS" sz="1200" b="1" dirty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PROJEKTI KOJI ĆE BITI PODRŽANI:</a:t>
            </a:r>
          </a:p>
          <a:p>
            <a:pPr algn="just" eaLnBrk="1" hangingPunct="1">
              <a:lnSpc>
                <a:spcPct val="125000"/>
              </a:lnSpc>
            </a:pPr>
            <a:endParaRPr lang="sr-Latn-CS" sz="1200" dirty="0" smtClean="0">
              <a:solidFill>
                <a:srgbClr val="4D4D4D"/>
              </a:solidFill>
            </a:endParaRP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200" dirty="0" smtClean="0">
                <a:solidFill>
                  <a:srgbClr val="4D4D4D"/>
                </a:solidFill>
              </a:rPr>
              <a:t>Sistemi grejanja BIOMASOM u plastenicima, na farmama i dr.</a:t>
            </a: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200" dirty="0" smtClean="0">
                <a:solidFill>
                  <a:srgbClr val="4D4D4D"/>
                </a:solidFill>
              </a:rPr>
              <a:t>Obnova mehanizacije i uvođenje najviših EURO standarda</a:t>
            </a: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200" dirty="0" smtClean="0">
                <a:solidFill>
                  <a:srgbClr val="4D4D4D"/>
                </a:solidFill>
              </a:rPr>
              <a:t>Podrška projektima izgradnje mini elektrana i uvođenje </a:t>
            </a:r>
            <a:r>
              <a:rPr lang="sr-Latn-CS" sz="1200" dirty="0" err="1" smtClean="0">
                <a:solidFill>
                  <a:srgbClr val="4D4D4D"/>
                </a:solidFill>
              </a:rPr>
              <a:t>vetrogeneratora</a:t>
            </a:r>
            <a:endParaRPr lang="sr-Latn-CS" sz="1200" dirty="0" smtClean="0">
              <a:solidFill>
                <a:srgbClr val="4D4D4D"/>
              </a:solidFill>
            </a:endParaRP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200" dirty="0" smtClean="0">
                <a:solidFill>
                  <a:srgbClr val="4D4D4D"/>
                </a:solidFill>
              </a:rPr>
              <a:t>Podrška projektima za uvođenje mašina na BIODIZEL</a:t>
            </a: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200" dirty="0" smtClean="0">
                <a:solidFill>
                  <a:srgbClr val="4D4D4D"/>
                </a:solidFill>
              </a:rPr>
              <a:t>Podrška projektima za uvođenje efikasne opreme na farmama u proizvodnji mleka</a:t>
            </a: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200" dirty="0" smtClean="0">
                <a:solidFill>
                  <a:srgbClr val="4D4D4D"/>
                </a:solidFill>
              </a:rPr>
              <a:t>Podrška projektima za implementaciju efikasnije opreme na farmama svinja</a:t>
            </a: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200" dirty="0" smtClean="0">
                <a:solidFill>
                  <a:srgbClr val="4D4D4D"/>
                </a:solidFill>
              </a:rPr>
              <a:t>Primena savremenih tehnologija za pravilniji raspored Inputa (npr. </a:t>
            </a:r>
            <a:r>
              <a:rPr lang="sr-Latn-CS" sz="1200" dirty="0" err="1" smtClean="0">
                <a:solidFill>
                  <a:srgbClr val="4D4D4D"/>
                </a:solidFill>
              </a:rPr>
              <a:t>min.đubriva</a:t>
            </a:r>
            <a:r>
              <a:rPr lang="sr-Latn-CS" sz="1200" dirty="0" smtClean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89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2600" dirty="0" err="1" smtClean="0"/>
              <a:t>Banca</a:t>
            </a:r>
            <a:r>
              <a:rPr lang="sr-Latn-CS" sz="2600" dirty="0" smtClean="0"/>
              <a:t> </a:t>
            </a:r>
            <a:r>
              <a:rPr lang="sr-Latn-CS" sz="2600" dirty="0" err="1" smtClean="0"/>
              <a:t>Intesa</a:t>
            </a:r>
            <a:r>
              <a:rPr lang="sr-Latn-CS" sz="2600" dirty="0" smtClean="0"/>
              <a:t> – projekti energetske efikasnosti</a:t>
            </a:r>
          </a:p>
        </p:txBody>
      </p:sp>
    </p:spTree>
    <p:extLst>
      <p:ext uri="{BB962C8B-B14F-4D97-AF65-F5344CB8AC3E}">
        <p14:creationId xmlns:p14="http://schemas.microsoft.com/office/powerpoint/2010/main" val="3640804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149081" y="860425"/>
            <a:ext cx="629512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400" b="1" dirty="0" err="1" smtClean="0">
                <a:solidFill>
                  <a:srgbClr val="4D4D4D"/>
                </a:solidFill>
              </a:rPr>
              <a:t>Banca</a:t>
            </a:r>
            <a:r>
              <a:rPr lang="sr-Latn-CS" sz="1400" b="1" dirty="0" smtClean="0">
                <a:solidFill>
                  <a:srgbClr val="4D4D4D"/>
                </a:solidFill>
              </a:rPr>
              <a:t> </a:t>
            </a:r>
            <a:r>
              <a:rPr lang="sr-Latn-CS" sz="1400" b="1" dirty="0" err="1" smtClean="0">
                <a:solidFill>
                  <a:srgbClr val="4D4D4D"/>
                </a:solidFill>
              </a:rPr>
              <a:t>Intesa</a:t>
            </a:r>
            <a:r>
              <a:rPr lang="sr-Latn-CS" sz="1400" b="1" dirty="0" smtClean="0">
                <a:solidFill>
                  <a:srgbClr val="4D4D4D"/>
                </a:solidFill>
              </a:rPr>
              <a:t> u </a:t>
            </a:r>
            <a:r>
              <a:rPr lang="sr-Latn-CS" sz="1400" b="1" dirty="0" err="1" smtClean="0">
                <a:solidFill>
                  <a:srgbClr val="4D4D4D"/>
                </a:solidFill>
              </a:rPr>
              <a:t>2014.godini</a:t>
            </a:r>
            <a:r>
              <a:rPr lang="sr-Latn-CS" sz="1400" b="1" dirty="0" smtClean="0">
                <a:solidFill>
                  <a:srgbClr val="4D4D4D"/>
                </a:solidFill>
              </a:rPr>
              <a:t> planira proširenje ponude kredita za podršku projektima energetske efikasnosti u segmentu poljoprivrede</a:t>
            </a:r>
            <a:endParaRPr lang="en-US" sz="1400" b="1" dirty="0">
              <a:solidFill>
                <a:srgbClr val="4D4D4D"/>
              </a:solidFill>
            </a:endParaRPr>
          </a:p>
        </p:txBody>
      </p:sp>
      <p:pic>
        <p:nvPicPr>
          <p:cNvPr id="9221" name="Picture 19" descr="poljoprivred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8513"/>
            <a:ext cx="2093913" cy="44227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20"/>
          <p:cNvSpPr>
            <a:spLocks noChangeShapeType="1"/>
          </p:cNvSpPr>
          <p:nvPr/>
        </p:nvSpPr>
        <p:spPr bwMode="auto">
          <a:xfrm>
            <a:off x="2692400" y="1556792"/>
            <a:ext cx="0" cy="4368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2811461" y="1616099"/>
            <a:ext cx="6332539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endParaRPr lang="sr-Latn-CS" sz="1200" b="1" dirty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ZAKLJUČCI:</a:t>
            </a:r>
          </a:p>
          <a:p>
            <a:pPr algn="just" eaLnBrk="1" hangingPunct="1">
              <a:lnSpc>
                <a:spcPct val="125000"/>
              </a:lnSpc>
            </a:pPr>
            <a:endParaRPr lang="sr-Latn-CS" sz="1200" dirty="0" smtClean="0">
              <a:solidFill>
                <a:srgbClr val="4D4D4D"/>
              </a:solidFill>
            </a:endParaRP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 smtClean="0">
                <a:solidFill>
                  <a:srgbClr val="4D4D4D"/>
                </a:solidFill>
              </a:rPr>
              <a:t>Poljoprivreda je privredna grana sa najizraženijom potrebom uvođenja energetski efikasnih tehnologija</a:t>
            </a: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endParaRPr lang="sr-Latn-CS" sz="1400" dirty="0">
              <a:solidFill>
                <a:srgbClr val="4D4D4D"/>
              </a:solidFill>
            </a:endParaRP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 smtClean="0">
                <a:solidFill>
                  <a:srgbClr val="4D4D4D"/>
                </a:solidFill>
              </a:rPr>
              <a:t>Banke u Srbiji moraju podržati ove projekte, jer je to jedan od načina da poljoprivreda dostigne nivo zemalja u regionu i EU</a:t>
            </a: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endParaRPr lang="sr-Latn-CS" sz="1400" dirty="0">
              <a:solidFill>
                <a:srgbClr val="4D4D4D"/>
              </a:solidFill>
            </a:endParaRPr>
          </a:p>
          <a:p>
            <a:pPr marL="171450" indent="-171450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 err="1" smtClean="0">
                <a:solidFill>
                  <a:srgbClr val="4D4D4D"/>
                </a:solidFill>
              </a:rPr>
              <a:t>Banca</a:t>
            </a:r>
            <a:r>
              <a:rPr lang="sr-Latn-CS" sz="1400" dirty="0" smtClean="0">
                <a:solidFill>
                  <a:srgbClr val="4D4D4D"/>
                </a:solidFill>
              </a:rPr>
              <a:t> </a:t>
            </a:r>
            <a:r>
              <a:rPr lang="sr-Latn-CS" sz="1400" dirty="0" err="1" smtClean="0">
                <a:solidFill>
                  <a:srgbClr val="4D4D4D"/>
                </a:solidFill>
              </a:rPr>
              <a:t>Intesa</a:t>
            </a:r>
            <a:r>
              <a:rPr lang="sr-Latn-CS" sz="1400" dirty="0" smtClean="0">
                <a:solidFill>
                  <a:srgbClr val="4D4D4D"/>
                </a:solidFill>
              </a:rPr>
              <a:t> će i u narednim godinama uvoditi kreditne linije za projekte podrške i finansiranja energetske efikasnosti, kako u korporativnom, tako i u </a:t>
            </a:r>
            <a:r>
              <a:rPr lang="sr-Latn-CS" sz="1400" dirty="0" err="1" smtClean="0">
                <a:solidFill>
                  <a:srgbClr val="4D4D4D"/>
                </a:solidFill>
              </a:rPr>
              <a:t>semgentu</a:t>
            </a:r>
            <a:r>
              <a:rPr lang="sr-Latn-CS" sz="1400" dirty="0" smtClean="0">
                <a:solidFill>
                  <a:srgbClr val="4D4D4D"/>
                </a:solidFill>
              </a:rPr>
              <a:t> individualnih poljoprivrednika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89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2600" dirty="0" err="1" smtClean="0"/>
              <a:t>Banca</a:t>
            </a:r>
            <a:r>
              <a:rPr lang="sr-Latn-CS" sz="2600" dirty="0" smtClean="0"/>
              <a:t> </a:t>
            </a:r>
            <a:r>
              <a:rPr lang="sr-Latn-CS" sz="2600" dirty="0" err="1" smtClean="0"/>
              <a:t>Intesa</a:t>
            </a:r>
            <a:r>
              <a:rPr lang="sr-Latn-CS" sz="2600" dirty="0" smtClean="0"/>
              <a:t> – projekti energetske efikasnosti</a:t>
            </a:r>
          </a:p>
        </p:txBody>
      </p:sp>
    </p:spTree>
    <p:extLst>
      <p:ext uri="{BB962C8B-B14F-4D97-AF65-F5344CB8AC3E}">
        <p14:creationId xmlns:p14="http://schemas.microsoft.com/office/powerpoint/2010/main" val="155664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2704" y="263691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2800" b="1" dirty="0">
                <a:solidFill>
                  <a:srgbClr val="000000"/>
                </a:solidFill>
              </a:rPr>
              <a:t>Hvala na pažnji</a:t>
            </a:r>
            <a:r>
              <a:rPr lang="sr-Latn-CS" sz="2800" b="1" dirty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A8747-1D03-45D1-9E49-ABE97798700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7" descr="intesa sanpa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96752"/>
            <a:ext cx="87185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825500" y="5634038"/>
            <a:ext cx="7620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sr-Latn-CS" sz="1600" b="1">
                <a:solidFill>
                  <a:srgbClr val="4D4D4D"/>
                </a:solidFill>
                <a:latin typeface="Calibri" pitchFamily="34" charset="0"/>
              </a:rPr>
              <a:t>Banca Intesa je članica Intesa Sanpaola, vodeće italijanske bankarske grupacije, 4. banke u evrozoni po vrednosti tržišne kapitalizacije i jedne od deset najvećih banaka u svetu. 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444500" y="709613"/>
            <a:ext cx="8308975" cy="382587"/>
            <a:chOff x="280" y="447"/>
            <a:chExt cx="5234" cy="241"/>
          </a:xfrm>
        </p:grpSpPr>
        <p:sp>
          <p:nvSpPr>
            <p:cNvPr id="3131" name="Text Box 14"/>
            <p:cNvSpPr txBox="1">
              <a:spLocks noChangeArrowheads="1"/>
            </p:cNvSpPr>
            <p:nvPr/>
          </p:nvSpPr>
          <p:spPr bwMode="auto">
            <a:xfrm>
              <a:off x="326" y="447"/>
              <a:ext cx="100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400" b="1">
                  <a:solidFill>
                    <a:srgbClr val="4D4D4D"/>
                  </a:solidFill>
                  <a:latin typeface="Calibri" pitchFamily="34" charset="0"/>
                </a:rPr>
                <a:t>35 ZEMALJA SVETA</a:t>
              </a:r>
            </a:p>
          </p:txBody>
        </p:sp>
        <p:sp>
          <p:nvSpPr>
            <p:cNvPr id="3132" name="Text Box 15"/>
            <p:cNvSpPr txBox="1">
              <a:spLocks noChangeArrowheads="1"/>
            </p:cNvSpPr>
            <p:nvPr/>
          </p:nvSpPr>
          <p:spPr bwMode="auto">
            <a:xfrm>
              <a:off x="2022" y="463"/>
              <a:ext cx="18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400" b="1">
                  <a:solidFill>
                    <a:srgbClr val="4D4D4D"/>
                  </a:solidFill>
                  <a:latin typeface="Calibri" pitchFamily="34" charset="0"/>
                </a:rPr>
                <a:t>PREKO 20 MILIONA KLIJENATA</a:t>
              </a:r>
            </a:p>
          </p:txBody>
        </p:sp>
        <p:sp>
          <p:nvSpPr>
            <p:cNvPr id="3133" name="Text Box 16"/>
            <p:cNvSpPr txBox="1">
              <a:spLocks noChangeArrowheads="1"/>
            </p:cNvSpPr>
            <p:nvPr/>
          </p:nvSpPr>
          <p:spPr bwMode="auto">
            <a:xfrm>
              <a:off x="4110" y="463"/>
              <a:ext cx="14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400" b="1">
                  <a:solidFill>
                    <a:srgbClr val="4D4D4D"/>
                  </a:solidFill>
                  <a:latin typeface="Calibri" pitchFamily="34" charset="0"/>
                </a:rPr>
                <a:t>10.000 EKSPOZITURA</a:t>
              </a:r>
            </a:p>
          </p:txBody>
        </p:sp>
        <p:sp>
          <p:nvSpPr>
            <p:cNvPr id="3134" name="Line 17"/>
            <p:cNvSpPr>
              <a:spLocks noChangeShapeType="1"/>
            </p:cNvSpPr>
            <p:nvPr/>
          </p:nvSpPr>
          <p:spPr bwMode="auto">
            <a:xfrm>
              <a:off x="280" y="688"/>
              <a:ext cx="511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077" name="Rectangle 102"/>
          <p:cNvSpPr>
            <a:spLocks noChangeArrowheads="1"/>
          </p:cNvSpPr>
          <p:nvPr/>
        </p:nvSpPr>
        <p:spPr bwMode="auto">
          <a:xfrm>
            <a:off x="177800" y="381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1400" b="1">
                <a:solidFill>
                  <a:srgbClr val="4D4D4D"/>
                </a:solidFill>
                <a:latin typeface="Calibri" pitchFamily="34" charset="0"/>
              </a:rPr>
              <a:t>BANCA INTESA ČLANICA GRUPACIJE INTESA SANPAOLO</a:t>
            </a:r>
            <a:endParaRPr lang="sr-Latn-CS" sz="1400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6248" name="Rectangle 104"/>
          <p:cNvSpPr>
            <a:spLocks noChangeArrowheads="1"/>
          </p:cNvSpPr>
          <p:nvPr/>
        </p:nvSpPr>
        <p:spPr bwMode="auto">
          <a:xfrm>
            <a:off x="830263" y="5586413"/>
            <a:ext cx="78263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r-Latn-CS">
                <a:solidFill>
                  <a:srgbClr val="4D4D4D"/>
                </a:solidFill>
                <a:latin typeface="Calibri" pitchFamily="34" charset="0"/>
              </a:rPr>
              <a:t>Internacionalno poslovanje grupacije naročito je fokusirano na region srednje, istočne i jugoistočne Evrope i Mediteranskog basena, gde u trinaest zemalja opslužuje oko 20 miliona klijenata. </a:t>
            </a:r>
          </a:p>
        </p:txBody>
      </p:sp>
      <p:sp>
        <p:nvSpPr>
          <p:cNvPr id="6257" name="Rectangle 113"/>
          <p:cNvSpPr>
            <a:spLocks noChangeArrowheads="1"/>
          </p:cNvSpPr>
          <p:nvPr/>
        </p:nvSpPr>
        <p:spPr bwMode="auto">
          <a:xfrm>
            <a:off x="596900" y="1549400"/>
            <a:ext cx="222250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6258" name="Object 114"/>
          <p:cNvGraphicFramePr>
            <a:graphicFrameLocks noChangeAspect="1"/>
          </p:cNvGraphicFramePr>
          <p:nvPr/>
        </p:nvGraphicFramePr>
        <p:xfrm>
          <a:off x="3708400" y="669925"/>
          <a:ext cx="16732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Image" r:id="rId4" imgW="3974603" imgH="1358730" progId="Photoshop.Image.9">
                  <p:embed/>
                </p:oleObj>
              </mc:Choice>
              <mc:Fallback>
                <p:oleObj name="Image" r:id="rId4" imgW="3974603" imgH="1358730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669925"/>
                        <a:ext cx="167322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81" name="AutoShape 125"/>
          <p:cNvCxnSpPr>
            <a:cxnSpLocks noChangeShapeType="1"/>
          </p:cNvCxnSpPr>
          <p:nvPr/>
        </p:nvCxnSpPr>
        <p:spPr bwMode="auto">
          <a:xfrm>
            <a:off x="4584700" y="12763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7137400" y="2216150"/>
            <a:ext cx="1416050" cy="423863"/>
            <a:chOff x="4496" y="1700"/>
            <a:chExt cx="892" cy="267"/>
          </a:xfrm>
        </p:grpSpPr>
        <p:graphicFrame>
          <p:nvGraphicFramePr>
            <p:cNvPr id="3129" name="Object 115"/>
            <p:cNvGraphicFramePr>
              <a:graphicFrameLocks noChangeAspect="1"/>
            </p:cNvGraphicFramePr>
            <p:nvPr/>
          </p:nvGraphicFramePr>
          <p:xfrm>
            <a:off x="4496" y="1700"/>
            <a:ext cx="892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7" name="Image" r:id="rId6" imgW="5650794" imgH="1205924" progId="Photoshop.Image.9">
                    <p:embed/>
                  </p:oleObj>
                </mc:Choice>
                <mc:Fallback>
                  <p:oleObj name="Image" r:id="rId6" imgW="5650794" imgH="1205924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1700"/>
                          <a:ext cx="892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30" name="Rectangle 133"/>
            <p:cNvSpPr>
              <a:spLocks noChangeArrowheads="1"/>
            </p:cNvSpPr>
            <p:nvPr/>
          </p:nvSpPr>
          <p:spPr bwMode="auto">
            <a:xfrm>
              <a:off x="4604" y="1871"/>
              <a:ext cx="3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Romania</a:t>
              </a:r>
            </a:p>
          </p:txBody>
        </p:sp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6754813" y="1792288"/>
            <a:ext cx="1336675" cy="307975"/>
            <a:chOff x="4255" y="1129"/>
            <a:chExt cx="842" cy="194"/>
          </a:xfrm>
        </p:grpSpPr>
        <p:pic>
          <p:nvPicPr>
            <p:cNvPr id="3127" name="Picture 1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129"/>
              <a:ext cx="8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8" name="Rectangle 134"/>
            <p:cNvSpPr>
              <a:spLocks noChangeArrowheads="1"/>
            </p:cNvSpPr>
            <p:nvPr/>
          </p:nvSpPr>
          <p:spPr bwMode="auto">
            <a:xfrm>
              <a:off x="4414" y="1227"/>
              <a:ext cx="26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Russia</a:t>
              </a:r>
            </a:p>
          </p:txBody>
        </p:sp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6405563" y="1352550"/>
            <a:ext cx="1038225" cy="358775"/>
            <a:chOff x="4035" y="852"/>
            <a:chExt cx="654" cy="226"/>
          </a:xfrm>
        </p:grpSpPr>
        <p:graphicFrame>
          <p:nvGraphicFramePr>
            <p:cNvPr id="3125" name="Object 110"/>
            <p:cNvGraphicFramePr>
              <a:graphicFrameLocks noChangeAspect="1"/>
            </p:cNvGraphicFramePr>
            <p:nvPr/>
          </p:nvGraphicFramePr>
          <p:xfrm>
            <a:off x="4035" y="852"/>
            <a:ext cx="654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8" name="Image" r:id="rId9" imgW="3161905" imgH="926657" progId="Photoshop.Image.9">
                    <p:embed/>
                  </p:oleObj>
                </mc:Choice>
                <mc:Fallback>
                  <p:oleObj name="Image" r:id="rId9" imgW="3161905" imgH="926657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5" y="852"/>
                          <a:ext cx="654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6" name="Rectangle 135"/>
            <p:cNvSpPr>
              <a:spLocks noChangeArrowheads="1"/>
            </p:cNvSpPr>
            <p:nvPr/>
          </p:nvSpPr>
          <p:spPr bwMode="auto">
            <a:xfrm>
              <a:off x="4184" y="982"/>
              <a:ext cx="2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Ukraine</a:t>
              </a:r>
            </a:p>
          </p:txBody>
        </p:sp>
      </p:grpSp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0" y="2857500"/>
            <a:ext cx="2049463" cy="357188"/>
            <a:chOff x="0" y="2096"/>
            <a:chExt cx="1291" cy="225"/>
          </a:xfrm>
        </p:grpSpPr>
        <p:pic>
          <p:nvPicPr>
            <p:cNvPr id="3123" name="Picture 116" descr="PBZ_CMYK"/>
            <p:cNvPicPr>
              <a:picLocks noChangeAspect="1" noChangeArrowheads="1"/>
            </p:cNvPicPr>
            <p:nvPr/>
          </p:nvPicPr>
          <p:blipFill>
            <a:blip r:embed="rId11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96"/>
              <a:ext cx="129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4" name="Rectangle 136"/>
            <p:cNvSpPr>
              <a:spLocks noChangeArrowheads="1"/>
            </p:cNvSpPr>
            <p:nvPr/>
          </p:nvSpPr>
          <p:spPr bwMode="auto">
            <a:xfrm>
              <a:off x="144" y="2225"/>
              <a:ext cx="2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Croatia</a:t>
              </a:r>
            </a:p>
          </p:txBody>
        </p:sp>
      </p:grpSp>
      <p:grpSp>
        <p:nvGrpSpPr>
          <p:cNvPr id="7" name="Group 155"/>
          <p:cNvGrpSpPr>
            <a:grpSpLocks/>
          </p:cNvGrpSpPr>
          <p:nvPr/>
        </p:nvGrpSpPr>
        <p:grpSpPr bwMode="auto">
          <a:xfrm>
            <a:off x="520700" y="2224088"/>
            <a:ext cx="1658938" cy="452437"/>
            <a:chOff x="328" y="1401"/>
            <a:chExt cx="1045" cy="285"/>
          </a:xfrm>
        </p:grpSpPr>
        <p:graphicFrame>
          <p:nvGraphicFramePr>
            <p:cNvPr id="3121" name="Object 118"/>
            <p:cNvGraphicFramePr>
              <a:graphicFrameLocks noChangeAspect="1"/>
            </p:cNvGraphicFramePr>
            <p:nvPr/>
          </p:nvGraphicFramePr>
          <p:xfrm>
            <a:off x="328" y="1401"/>
            <a:ext cx="104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9" name="Image" r:id="rId12" imgW="6082540" imgH="1307937" progId="Photoshop.Image.9">
                    <p:embed/>
                  </p:oleObj>
                </mc:Choice>
                <mc:Fallback>
                  <p:oleObj name="Image" r:id="rId12" imgW="6082540" imgH="1307937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" y="1401"/>
                          <a:ext cx="1045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2" name="Rectangle 137"/>
            <p:cNvSpPr>
              <a:spLocks noChangeArrowheads="1"/>
            </p:cNvSpPr>
            <p:nvPr/>
          </p:nvSpPr>
          <p:spPr bwMode="auto">
            <a:xfrm>
              <a:off x="464" y="1590"/>
              <a:ext cx="2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Bosnia</a:t>
              </a:r>
            </a:p>
          </p:txBody>
        </p:sp>
      </p:grpSp>
      <p:grpSp>
        <p:nvGrpSpPr>
          <p:cNvPr id="8" name="Group 148"/>
          <p:cNvGrpSpPr>
            <a:grpSpLocks/>
          </p:cNvGrpSpPr>
          <p:nvPr/>
        </p:nvGrpSpPr>
        <p:grpSpPr bwMode="auto">
          <a:xfrm>
            <a:off x="190500" y="3344863"/>
            <a:ext cx="1946275" cy="354012"/>
            <a:chOff x="4336" y="1355"/>
            <a:chExt cx="1226" cy="223"/>
          </a:xfrm>
        </p:grpSpPr>
        <p:graphicFrame>
          <p:nvGraphicFramePr>
            <p:cNvPr id="3119" name="Object 123"/>
            <p:cNvGraphicFramePr>
              <a:graphicFrameLocks noChangeAspect="1"/>
            </p:cNvGraphicFramePr>
            <p:nvPr/>
          </p:nvGraphicFramePr>
          <p:xfrm>
            <a:off x="4336" y="1355"/>
            <a:ext cx="1226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0" name="Image" r:id="rId14" imgW="6209524" imgH="1002821" progId="Photoshop.Image.9">
                    <p:embed/>
                  </p:oleObj>
                </mc:Choice>
                <mc:Fallback>
                  <p:oleObj name="Image" r:id="rId14" imgW="6209524" imgH="1002821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1355"/>
                          <a:ext cx="1226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0" name="Rectangle 138"/>
            <p:cNvSpPr>
              <a:spLocks noChangeArrowheads="1"/>
            </p:cNvSpPr>
            <p:nvPr/>
          </p:nvSpPr>
          <p:spPr bwMode="auto">
            <a:xfrm>
              <a:off x="4489" y="1482"/>
              <a:ext cx="2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Albania</a:t>
              </a:r>
            </a:p>
          </p:txBody>
        </p:sp>
      </p:grp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5308600" y="939800"/>
            <a:ext cx="1217613" cy="388938"/>
            <a:chOff x="1688" y="616"/>
            <a:chExt cx="767" cy="245"/>
          </a:xfrm>
        </p:grpSpPr>
        <p:graphicFrame>
          <p:nvGraphicFramePr>
            <p:cNvPr id="3117" name="Object 124"/>
            <p:cNvGraphicFramePr>
              <a:graphicFrameLocks noChangeAspect="1"/>
            </p:cNvGraphicFramePr>
            <p:nvPr/>
          </p:nvGraphicFramePr>
          <p:xfrm>
            <a:off x="1688" y="616"/>
            <a:ext cx="767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1" name="Image" r:id="rId16" imgW="3466667" imgH="850794" progId="Photoshop.Image.9">
                    <p:embed/>
                  </p:oleObj>
                </mc:Choice>
                <mc:Fallback>
                  <p:oleObj name="Image" r:id="rId16" imgW="3466667" imgH="850794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616"/>
                          <a:ext cx="767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8" name="Rectangle 140"/>
            <p:cNvSpPr>
              <a:spLocks noChangeArrowheads="1"/>
            </p:cNvSpPr>
            <p:nvPr/>
          </p:nvSpPr>
          <p:spPr bwMode="auto">
            <a:xfrm>
              <a:off x="1853" y="765"/>
              <a:ext cx="3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Slovakia</a:t>
              </a:r>
            </a:p>
          </p:txBody>
        </p:sp>
      </p:grpSp>
      <p:grpSp>
        <p:nvGrpSpPr>
          <p:cNvPr id="10" name="Group 151"/>
          <p:cNvGrpSpPr>
            <a:grpSpLocks/>
          </p:cNvGrpSpPr>
          <p:nvPr/>
        </p:nvGrpSpPr>
        <p:grpSpPr bwMode="auto">
          <a:xfrm>
            <a:off x="1079500" y="1854200"/>
            <a:ext cx="1203325" cy="363538"/>
            <a:chOff x="3424" y="656"/>
            <a:chExt cx="758" cy="229"/>
          </a:xfrm>
        </p:grpSpPr>
        <p:graphicFrame>
          <p:nvGraphicFramePr>
            <p:cNvPr id="3115" name="Object 120"/>
            <p:cNvGraphicFramePr>
              <a:graphicFrameLocks noChangeAspect="1"/>
            </p:cNvGraphicFramePr>
            <p:nvPr/>
          </p:nvGraphicFramePr>
          <p:xfrm>
            <a:off x="3424" y="656"/>
            <a:ext cx="75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2" name="Image" r:id="rId18" imgW="4025397" imgH="926657" progId="Photoshop.Image.9">
                    <p:embed/>
                  </p:oleObj>
                </mc:Choice>
                <mc:Fallback>
                  <p:oleObj name="Image" r:id="rId18" imgW="4025397" imgH="926657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656"/>
                          <a:ext cx="75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6" name="Rectangle 141"/>
            <p:cNvSpPr>
              <a:spLocks noChangeArrowheads="1"/>
            </p:cNvSpPr>
            <p:nvPr/>
          </p:nvSpPr>
          <p:spPr bwMode="auto">
            <a:xfrm>
              <a:off x="3565" y="789"/>
              <a:ext cx="3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Slovenia</a:t>
              </a:r>
            </a:p>
          </p:txBody>
        </p:sp>
      </p:grpSp>
      <p:grpSp>
        <p:nvGrpSpPr>
          <p:cNvPr id="11" name="Group 153"/>
          <p:cNvGrpSpPr>
            <a:grpSpLocks/>
          </p:cNvGrpSpPr>
          <p:nvPr/>
        </p:nvGrpSpPr>
        <p:grpSpPr bwMode="auto">
          <a:xfrm>
            <a:off x="2578100" y="1039813"/>
            <a:ext cx="1016000" cy="409575"/>
            <a:chOff x="1296" y="827"/>
            <a:chExt cx="640" cy="258"/>
          </a:xfrm>
        </p:grpSpPr>
        <p:graphicFrame>
          <p:nvGraphicFramePr>
            <p:cNvPr id="3113" name="Object 119"/>
            <p:cNvGraphicFramePr>
              <a:graphicFrameLocks noChangeAspect="1"/>
            </p:cNvGraphicFramePr>
            <p:nvPr/>
          </p:nvGraphicFramePr>
          <p:xfrm>
            <a:off x="1296" y="827"/>
            <a:ext cx="64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3" name="Image" r:id="rId20" imgW="2882540" imgH="1028571" progId="Photoshop.Image.9">
                    <p:embed/>
                  </p:oleObj>
                </mc:Choice>
                <mc:Fallback>
                  <p:oleObj name="Image" r:id="rId20" imgW="2882540" imgH="1028571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827"/>
                          <a:ext cx="64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4" name="Rectangle 142"/>
            <p:cNvSpPr>
              <a:spLocks noChangeArrowheads="1"/>
            </p:cNvSpPr>
            <p:nvPr/>
          </p:nvSpPr>
          <p:spPr bwMode="auto">
            <a:xfrm>
              <a:off x="1437" y="989"/>
              <a:ext cx="32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Hungary</a:t>
              </a:r>
            </a:p>
          </p:txBody>
        </p:sp>
      </p:grpSp>
      <p:grpSp>
        <p:nvGrpSpPr>
          <p:cNvPr id="12" name="Group 156"/>
          <p:cNvGrpSpPr>
            <a:grpSpLocks/>
          </p:cNvGrpSpPr>
          <p:nvPr/>
        </p:nvGrpSpPr>
        <p:grpSpPr bwMode="auto">
          <a:xfrm>
            <a:off x="7197725" y="2735263"/>
            <a:ext cx="1946275" cy="371475"/>
            <a:chOff x="112" y="1739"/>
            <a:chExt cx="1226" cy="234"/>
          </a:xfrm>
        </p:grpSpPr>
        <p:graphicFrame>
          <p:nvGraphicFramePr>
            <p:cNvPr id="3111" name="Object 111"/>
            <p:cNvGraphicFramePr>
              <a:graphicFrameLocks noChangeAspect="1"/>
            </p:cNvGraphicFramePr>
            <p:nvPr/>
          </p:nvGraphicFramePr>
          <p:xfrm>
            <a:off x="112" y="1739"/>
            <a:ext cx="1226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4" name="Image" r:id="rId22" imgW="6209524" imgH="1002821" progId="Photoshop.Image.9">
                    <p:embed/>
                  </p:oleObj>
                </mc:Choice>
                <mc:Fallback>
                  <p:oleObj name="Image" r:id="rId22" imgW="6209524" imgH="1002821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" y="1739"/>
                          <a:ext cx="1226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2" name="Rectangle 143"/>
            <p:cNvSpPr>
              <a:spLocks noChangeArrowheads="1"/>
            </p:cNvSpPr>
            <p:nvPr/>
          </p:nvSpPr>
          <p:spPr bwMode="auto">
            <a:xfrm>
              <a:off x="261" y="1877"/>
              <a:ext cx="2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Greece</a:t>
              </a:r>
            </a:p>
          </p:txBody>
        </p:sp>
      </p:grpSp>
      <p:grpSp>
        <p:nvGrpSpPr>
          <p:cNvPr id="13" name="Group 154"/>
          <p:cNvGrpSpPr>
            <a:grpSpLocks/>
          </p:cNvGrpSpPr>
          <p:nvPr/>
        </p:nvGrpSpPr>
        <p:grpSpPr bwMode="auto">
          <a:xfrm>
            <a:off x="1612900" y="1441450"/>
            <a:ext cx="1619250" cy="439738"/>
            <a:chOff x="824" y="1104"/>
            <a:chExt cx="1020" cy="277"/>
          </a:xfrm>
        </p:grpSpPr>
        <p:graphicFrame>
          <p:nvGraphicFramePr>
            <p:cNvPr id="3109" name="Object 117"/>
            <p:cNvGraphicFramePr>
              <a:graphicFrameLocks noChangeAspect="1"/>
            </p:cNvGraphicFramePr>
            <p:nvPr/>
          </p:nvGraphicFramePr>
          <p:xfrm>
            <a:off x="824" y="1104"/>
            <a:ext cx="733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5" name="Image" r:id="rId23" imgW="3466667" imgH="850794" progId="Photoshop.Image.9">
                    <p:embed/>
                  </p:oleObj>
                </mc:Choice>
                <mc:Fallback>
                  <p:oleObj name="Image" r:id="rId23" imgW="3466667" imgH="850794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" y="1104"/>
                          <a:ext cx="733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0" name="Rectangle 144"/>
            <p:cNvSpPr>
              <a:spLocks noChangeArrowheads="1"/>
            </p:cNvSpPr>
            <p:nvPr/>
          </p:nvSpPr>
          <p:spPr bwMode="auto">
            <a:xfrm>
              <a:off x="930" y="1227"/>
              <a:ext cx="9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Czech republic</a:t>
              </a:r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7194550" y="3209925"/>
            <a:ext cx="1516063" cy="392113"/>
            <a:chOff x="4532" y="2022"/>
            <a:chExt cx="955" cy="247"/>
          </a:xfrm>
        </p:grpSpPr>
        <p:graphicFrame>
          <p:nvGraphicFramePr>
            <p:cNvPr id="3107" name="Object 121"/>
            <p:cNvGraphicFramePr>
              <a:graphicFrameLocks noChangeAspect="1"/>
            </p:cNvGraphicFramePr>
            <p:nvPr/>
          </p:nvGraphicFramePr>
          <p:xfrm>
            <a:off x="4532" y="2022"/>
            <a:ext cx="955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6" name="Image" r:id="rId24" imgW="4965079" imgH="1028571" progId="Photoshop.Image.9">
                    <p:embed/>
                  </p:oleObj>
                </mc:Choice>
                <mc:Fallback>
                  <p:oleObj name="Image" r:id="rId24" imgW="4965079" imgH="1028571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2" y="2022"/>
                          <a:ext cx="955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8" name="Rectangle 145"/>
            <p:cNvSpPr>
              <a:spLocks noChangeArrowheads="1"/>
            </p:cNvSpPr>
            <p:nvPr/>
          </p:nvSpPr>
          <p:spPr bwMode="auto">
            <a:xfrm>
              <a:off x="4653" y="2173"/>
              <a:ext cx="2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sr-Latn-CS" sz="1000" b="1">
                  <a:solidFill>
                    <a:srgbClr val="4D4D4D"/>
                  </a:solidFill>
                  <a:latin typeface="Calibri" pitchFamily="34" charset="0"/>
                </a:rPr>
                <a:t>Egypt</a:t>
              </a:r>
            </a:p>
          </p:txBody>
        </p:sp>
      </p:grpSp>
      <p:sp>
        <p:nvSpPr>
          <p:cNvPr id="6302" name="Line 158"/>
          <p:cNvSpPr>
            <a:spLocks noChangeShapeType="1"/>
          </p:cNvSpPr>
          <p:nvPr/>
        </p:nvSpPr>
        <p:spPr bwMode="auto">
          <a:xfrm>
            <a:off x="5702300" y="3263900"/>
            <a:ext cx="1435100" cy="152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03" name="Line 159"/>
          <p:cNvSpPr>
            <a:spLocks noChangeShapeType="1"/>
          </p:cNvSpPr>
          <p:nvPr/>
        </p:nvSpPr>
        <p:spPr bwMode="auto">
          <a:xfrm flipV="1">
            <a:off x="5416550" y="2463800"/>
            <a:ext cx="1682750" cy="1714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04" name="Line 160"/>
          <p:cNvSpPr>
            <a:spLocks noChangeShapeType="1"/>
          </p:cNvSpPr>
          <p:nvPr/>
        </p:nvSpPr>
        <p:spPr bwMode="auto">
          <a:xfrm flipH="1">
            <a:off x="2244725" y="2803525"/>
            <a:ext cx="3079750" cy="711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05" name="Line 161"/>
          <p:cNvSpPr>
            <a:spLocks noChangeShapeType="1"/>
          </p:cNvSpPr>
          <p:nvPr/>
        </p:nvSpPr>
        <p:spPr bwMode="auto">
          <a:xfrm flipV="1">
            <a:off x="5953125" y="2038350"/>
            <a:ext cx="762000" cy="3365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06" name="Line 162"/>
          <p:cNvSpPr>
            <a:spLocks noChangeShapeType="1"/>
          </p:cNvSpPr>
          <p:nvPr/>
        </p:nvSpPr>
        <p:spPr bwMode="auto">
          <a:xfrm>
            <a:off x="5397500" y="2867025"/>
            <a:ext cx="17653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07" name="Line 163"/>
          <p:cNvSpPr>
            <a:spLocks noChangeShapeType="1"/>
          </p:cNvSpPr>
          <p:nvPr/>
        </p:nvSpPr>
        <p:spPr bwMode="auto">
          <a:xfrm flipV="1">
            <a:off x="5699125" y="1666875"/>
            <a:ext cx="730250" cy="8985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08" name="Line 164"/>
          <p:cNvSpPr>
            <a:spLocks noChangeShapeType="1"/>
          </p:cNvSpPr>
          <p:nvPr/>
        </p:nvSpPr>
        <p:spPr bwMode="auto">
          <a:xfrm flipH="1">
            <a:off x="2260600" y="2717800"/>
            <a:ext cx="2933700" cy="279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09" name="Line 165"/>
          <p:cNvSpPr>
            <a:spLocks noChangeShapeType="1"/>
          </p:cNvSpPr>
          <p:nvPr/>
        </p:nvSpPr>
        <p:spPr bwMode="auto">
          <a:xfrm flipH="1" flipV="1">
            <a:off x="2168525" y="2460625"/>
            <a:ext cx="3095625" cy="2508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10" name="Line 166"/>
          <p:cNvSpPr>
            <a:spLocks noChangeShapeType="1"/>
          </p:cNvSpPr>
          <p:nvPr/>
        </p:nvSpPr>
        <p:spPr bwMode="auto">
          <a:xfrm flipH="1" flipV="1">
            <a:off x="2895600" y="1778000"/>
            <a:ext cx="2336800" cy="7842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11" name="Line 167"/>
          <p:cNvSpPr>
            <a:spLocks noChangeShapeType="1"/>
          </p:cNvSpPr>
          <p:nvPr/>
        </p:nvSpPr>
        <p:spPr bwMode="auto">
          <a:xfrm flipH="1" flipV="1">
            <a:off x="3187700" y="1454150"/>
            <a:ext cx="2139950" cy="11811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12" name="Line 168"/>
          <p:cNvSpPr>
            <a:spLocks noChangeShapeType="1"/>
          </p:cNvSpPr>
          <p:nvPr/>
        </p:nvSpPr>
        <p:spPr bwMode="auto">
          <a:xfrm flipH="1" flipV="1">
            <a:off x="2463800" y="2222500"/>
            <a:ext cx="2724150" cy="4191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13" name="Line 169"/>
          <p:cNvSpPr>
            <a:spLocks noChangeShapeType="1"/>
          </p:cNvSpPr>
          <p:nvPr/>
        </p:nvSpPr>
        <p:spPr bwMode="auto">
          <a:xfrm flipV="1">
            <a:off x="5276850" y="1390650"/>
            <a:ext cx="476250" cy="11811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6314" name="Line 170"/>
          <p:cNvSpPr>
            <a:spLocks noChangeShapeType="1"/>
          </p:cNvSpPr>
          <p:nvPr/>
        </p:nvSpPr>
        <p:spPr bwMode="auto">
          <a:xfrm flipH="1" flipV="1">
            <a:off x="4800600" y="1225550"/>
            <a:ext cx="438150" cy="1422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89613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7" grpId="1"/>
      <p:bldP spid="6248" grpId="0"/>
      <p:bldP spid="6257" grpId="0" animBg="1"/>
      <p:bldP spid="6302" grpId="0" animBg="1"/>
      <p:bldP spid="6303" grpId="0" animBg="1"/>
      <p:bldP spid="6304" grpId="0" animBg="1"/>
      <p:bldP spid="6305" grpId="0" animBg="1"/>
      <p:bldP spid="6306" grpId="0" animBg="1"/>
      <p:bldP spid="6307" grpId="0" animBg="1"/>
      <p:bldP spid="6308" grpId="0" animBg="1"/>
      <p:bldP spid="6309" grpId="0" animBg="1"/>
      <p:bldP spid="6310" grpId="0" animBg="1"/>
      <p:bldP spid="6311" grpId="0" animBg="1"/>
      <p:bldP spid="6312" grpId="0" animBg="1"/>
      <p:bldP spid="6313" grpId="0" animBg="1"/>
      <p:bldP spid="63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91000" y="6310313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3FBD76-FBFE-4B15-AEFC-6BAC5FBB3A6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5750" y="1260698"/>
            <a:ext cx="4643438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buClr>
                <a:srgbClr val="FC5200"/>
              </a:buClr>
              <a:buFont typeface="Wingdings" pitchFamily="2" charset="2"/>
              <a:buChar char="n"/>
              <a:defRPr/>
            </a:pPr>
            <a:r>
              <a:rPr lang="sr-Latn-CS" sz="1400" dirty="0"/>
              <a:t>Banca Intesa ad Beograd je </a:t>
            </a:r>
            <a:r>
              <a:rPr lang="sr-Latn-CS" sz="1400" b="1" dirty="0"/>
              <a:t>vodeća banka u Srbiji, </a:t>
            </a:r>
          </a:p>
          <a:p>
            <a:pPr>
              <a:buClr>
                <a:srgbClr val="FC5200"/>
              </a:buClr>
              <a:buFont typeface="Wingdings" pitchFamily="2" charset="2"/>
              <a:buChar char="n"/>
              <a:defRPr/>
            </a:pPr>
            <a:endParaRPr lang="sr-Latn-CS" sz="1400" dirty="0"/>
          </a:p>
          <a:p>
            <a:pPr marL="266700" indent="-266700">
              <a:buClr>
                <a:srgbClr val="FC5200"/>
              </a:buClr>
              <a:buFont typeface="Wingdings" pitchFamily="2" charset="2"/>
              <a:buChar char="n"/>
              <a:defRPr/>
            </a:pPr>
            <a:r>
              <a:rPr lang="sr-Latn-CS" sz="1400" dirty="0"/>
              <a:t>Pouzdan </a:t>
            </a:r>
            <a:r>
              <a:rPr lang="sr-Latn-CS" sz="1400" b="1" dirty="0"/>
              <a:t>partner za preko milion i po klijenata</a:t>
            </a:r>
            <a:r>
              <a:rPr lang="sr-Latn-CS" sz="1400" dirty="0"/>
              <a:t>, koje opslužuje posredstvom najrazvijenije poslovne mreže u zemlji, </a:t>
            </a:r>
          </a:p>
          <a:p>
            <a:pPr>
              <a:buClr>
                <a:srgbClr val="FC5200"/>
              </a:buClr>
              <a:buFont typeface="Wingdings" pitchFamily="2" charset="2"/>
              <a:buChar char="n"/>
              <a:defRPr/>
            </a:pPr>
            <a:endParaRPr lang="sr-Latn-CS" sz="1400" dirty="0"/>
          </a:p>
          <a:p>
            <a:pPr marL="266700" indent="-266700">
              <a:buClr>
                <a:srgbClr val="FC5200"/>
              </a:buClr>
              <a:buFont typeface="Wingdings" pitchFamily="2" charset="2"/>
              <a:buChar char="n"/>
              <a:defRPr/>
            </a:pPr>
            <a:r>
              <a:rPr lang="sr-Latn-CS" sz="1400" b="1" dirty="0"/>
              <a:t>Tim od preko 3.000 ljudi </a:t>
            </a:r>
            <a:r>
              <a:rPr lang="sr-Latn-CS" sz="1400" dirty="0"/>
              <a:t>svakodnevno nalazi najbolja rešenja za finansijske  potrebe klijenata</a:t>
            </a:r>
          </a:p>
          <a:p>
            <a:pPr marL="266700" indent="-266700">
              <a:buClr>
                <a:srgbClr val="FC5200"/>
              </a:buClr>
              <a:buFont typeface="Wingdings" pitchFamily="2" charset="2"/>
              <a:buChar char="n"/>
              <a:defRPr/>
            </a:pPr>
            <a:endParaRPr lang="sr-Latn-CS" sz="1400" dirty="0"/>
          </a:p>
          <a:p>
            <a:pPr marL="266700" indent="-266700">
              <a:buClr>
                <a:srgbClr val="FC5200"/>
              </a:buClr>
              <a:buFont typeface="Wingdings" pitchFamily="2" charset="2"/>
              <a:buChar char="n"/>
              <a:defRPr/>
            </a:pPr>
            <a:r>
              <a:rPr lang="sr-Latn-CS" sz="1400" dirty="0"/>
              <a:t>Poverenje Banci Intesa iskazano je i kroz štednju naših sugrađana, koja trenutno iznosi preko 1.2 mlrd Evra</a:t>
            </a:r>
          </a:p>
          <a:p>
            <a:pPr>
              <a:buClr>
                <a:srgbClr val="FC5200"/>
              </a:buClr>
              <a:buFont typeface="Wingdings" pitchFamily="2" charset="2"/>
              <a:buChar char="n"/>
              <a:defRPr/>
            </a:pPr>
            <a:endParaRPr lang="sr-Latn-CS" sz="1400" dirty="0"/>
          </a:p>
          <a:p>
            <a:pPr marL="266700" indent="-266700">
              <a:buClr>
                <a:srgbClr val="FC5200"/>
              </a:buClr>
              <a:buFont typeface="Wingdings" pitchFamily="2" charset="2"/>
              <a:buChar char="n"/>
              <a:defRPr/>
            </a:pPr>
            <a:r>
              <a:rPr lang="sr-Latn-CS" sz="1400" dirty="0"/>
              <a:t>Banca Intesa ad Beograd, </a:t>
            </a:r>
            <a:r>
              <a:rPr lang="sr-Latn-CS" sz="1400" b="1" dirty="0"/>
              <a:t>počela je da se bavi kreditiranjem poljoprivrednih gazdinstava</a:t>
            </a:r>
            <a:r>
              <a:rPr lang="sr-Latn-CS" sz="1400" dirty="0"/>
              <a:t> u prvoj polovini 2008.godine</a:t>
            </a:r>
          </a:p>
          <a:p>
            <a:pPr>
              <a:buClr>
                <a:srgbClr val="FC5200"/>
              </a:buClr>
              <a:buFont typeface="Wingdings" pitchFamily="2" charset="2"/>
              <a:buChar char="n"/>
              <a:defRPr/>
            </a:pPr>
            <a:endParaRPr lang="sr-Latn-CS" sz="1400" dirty="0"/>
          </a:p>
          <a:p>
            <a:pPr marL="266700" indent="-266700">
              <a:buClr>
                <a:srgbClr val="FC5200"/>
              </a:buClr>
              <a:buFont typeface="Wingdings" pitchFamily="2" charset="2"/>
              <a:buChar char="n"/>
              <a:defRPr/>
            </a:pPr>
            <a:r>
              <a:rPr lang="sr-Latn-CS" sz="1400" dirty="0"/>
              <a:t>Osnovni </a:t>
            </a:r>
            <a:r>
              <a:rPr lang="sr-Latn-CS" sz="1400" b="1" dirty="0"/>
              <a:t>cilj je da budemo banka prvog izbora</a:t>
            </a:r>
            <a:r>
              <a:rPr lang="sr-Latn-CS" sz="1400" dirty="0"/>
              <a:t> u svakoj situaciji i u svakom tržišnom segmentu u našoj zemlji.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47825"/>
            <a:ext cx="3944937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1"/>
          <p:cNvSpPr>
            <a:spLocks noGrp="1"/>
          </p:cNvSpPr>
          <p:nvPr>
            <p:ph type="title"/>
          </p:nvPr>
        </p:nvSpPr>
        <p:spPr bwMode="auto">
          <a:xfrm>
            <a:off x="457200" y="3889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z="2600" b="1" dirty="0" err="1" smtClean="0"/>
              <a:t>Banca</a:t>
            </a:r>
            <a:r>
              <a:rPr lang="sr-Latn-CS" sz="2600" b="1" dirty="0" smtClean="0"/>
              <a:t> </a:t>
            </a:r>
            <a:r>
              <a:rPr lang="sr-Latn-CS" sz="2600" b="1" dirty="0" err="1" smtClean="0"/>
              <a:t>Intesa</a:t>
            </a:r>
            <a:r>
              <a:rPr lang="sr-Latn-CS" sz="2600" b="1" dirty="0" smtClean="0"/>
              <a:t> - Banka broj 1 u Srbiji</a:t>
            </a:r>
          </a:p>
        </p:txBody>
      </p:sp>
    </p:spTree>
    <p:extLst>
      <p:ext uri="{BB962C8B-B14F-4D97-AF65-F5344CB8AC3E}">
        <p14:creationId xmlns:p14="http://schemas.microsoft.com/office/powerpoint/2010/main" val="41539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3889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z="2600" b="1" dirty="0" err="1" smtClean="0"/>
              <a:t>Banca</a:t>
            </a:r>
            <a:r>
              <a:rPr lang="sr-Latn-CS" sz="2600" b="1" dirty="0" smtClean="0"/>
              <a:t> </a:t>
            </a:r>
            <a:r>
              <a:rPr lang="sr-Latn-CS" sz="2600" b="1" dirty="0" err="1" smtClean="0"/>
              <a:t>Intesa</a:t>
            </a:r>
            <a:r>
              <a:rPr lang="sr-Latn-CS" sz="2600" b="1" dirty="0" smtClean="0"/>
              <a:t> – krediti za poljoprivrednike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91000" y="6310313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A73EA6-FCD5-4B17-B582-05D03D420697}" type="slidenum">
              <a:rPr lang="en-GB"/>
              <a:pPr/>
              <a:t>4</a:t>
            </a:fld>
            <a:endParaRPr lang="en-GB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496" y="927100"/>
            <a:ext cx="836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C5200"/>
              </a:buClr>
            </a:pPr>
            <a:r>
              <a:rPr lang="sr-Latn-CS" sz="1400" b="1" dirty="0"/>
              <a:t>Lična karta </a:t>
            </a:r>
            <a:r>
              <a:rPr lang="sr-Latn-CS" sz="1400" b="1" dirty="0" err="1"/>
              <a:t>Banca</a:t>
            </a:r>
            <a:r>
              <a:rPr lang="sr-Latn-CS" sz="1400" b="1" dirty="0"/>
              <a:t> </a:t>
            </a:r>
            <a:r>
              <a:rPr lang="sr-Latn-CS" sz="1400" b="1" dirty="0" err="1"/>
              <a:t>Intesa</a:t>
            </a:r>
            <a:r>
              <a:rPr lang="sr-Latn-CS" sz="1400" b="1" dirty="0"/>
              <a:t> u segmentu kreditiranja registrovanih poljoprivrednih gazdinstava: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4763" y="1916832"/>
            <a:ext cx="56181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C5200"/>
              </a:buClr>
              <a:buSzPct val="100000"/>
              <a:buFont typeface="Wingdings" pitchFamily="2" charset="2"/>
              <a:buChar char="n"/>
            </a:pPr>
            <a:r>
              <a:rPr lang="sr-Latn-CS" sz="1400" b="1" dirty="0">
                <a:solidFill>
                  <a:srgbClr val="4D4D4D"/>
                </a:solidFill>
              </a:rPr>
              <a:t>  Krediti za poljoprivrednike, od 2008 do sada:</a:t>
            </a:r>
          </a:p>
          <a:p>
            <a:pPr>
              <a:buClr>
                <a:srgbClr val="FC5200"/>
              </a:buClr>
              <a:buSzPct val="100000"/>
              <a:buFont typeface="Wingdings" pitchFamily="2" charset="2"/>
              <a:buChar char="n"/>
            </a:pPr>
            <a:endParaRPr lang="sr-Latn-CS" sz="1400" b="1" dirty="0">
              <a:solidFill>
                <a:srgbClr val="4D4D4D"/>
              </a:solidFill>
            </a:endParaRPr>
          </a:p>
          <a:p>
            <a:pPr lvl="1">
              <a:buClr>
                <a:srgbClr val="FC5200"/>
              </a:buClr>
              <a:buSzPct val="75000"/>
              <a:buFont typeface="Arial" charset="0"/>
              <a:buChar char="–"/>
            </a:pPr>
            <a:r>
              <a:rPr lang="sr-Latn-CS" sz="1400" dirty="0">
                <a:solidFill>
                  <a:srgbClr val="4D4D4D"/>
                </a:solidFill>
              </a:rPr>
              <a:t>    Ukupno plasirano: </a:t>
            </a:r>
            <a:r>
              <a:rPr lang="sr-Latn-CS" sz="1400" b="1" dirty="0">
                <a:solidFill>
                  <a:srgbClr val="4D4D4D"/>
                </a:solidFill>
              </a:rPr>
              <a:t>oko</a:t>
            </a:r>
            <a:r>
              <a:rPr lang="sr-Latn-CS" sz="1400" dirty="0">
                <a:solidFill>
                  <a:srgbClr val="4D4D4D"/>
                </a:solidFill>
              </a:rPr>
              <a:t> </a:t>
            </a:r>
            <a:r>
              <a:rPr lang="sr-Latn-CS" sz="1400" b="1" dirty="0" smtClean="0">
                <a:solidFill>
                  <a:srgbClr val="4D4D4D"/>
                </a:solidFill>
              </a:rPr>
              <a:t>120 MILIONA EVRA</a:t>
            </a:r>
            <a:endParaRPr lang="sr-Latn-CS" sz="1400" b="1" dirty="0">
              <a:solidFill>
                <a:srgbClr val="4D4D4D"/>
              </a:solidFill>
            </a:endParaRPr>
          </a:p>
          <a:p>
            <a:pPr lvl="1">
              <a:buClr>
                <a:srgbClr val="FC5200"/>
              </a:buClr>
              <a:buSzPct val="75000"/>
              <a:buFont typeface="Arial" charset="0"/>
              <a:buChar char="–"/>
            </a:pPr>
            <a:endParaRPr lang="sr-Latn-CS" sz="1400" b="1" dirty="0">
              <a:solidFill>
                <a:srgbClr val="4D4D4D"/>
              </a:solidFill>
            </a:endParaRPr>
          </a:p>
          <a:p>
            <a:pPr lvl="1">
              <a:buClr>
                <a:srgbClr val="FC5200"/>
              </a:buClr>
              <a:buSzPct val="75000"/>
              <a:buFont typeface="Arial" charset="0"/>
              <a:buChar char="–"/>
            </a:pPr>
            <a:r>
              <a:rPr lang="sr-Latn-CS" sz="1400" dirty="0">
                <a:solidFill>
                  <a:srgbClr val="4D4D4D"/>
                </a:solidFill>
              </a:rPr>
              <a:t>    Ukupan broj isplaćenih kredita: </a:t>
            </a:r>
            <a:r>
              <a:rPr lang="sr-Latn-CS" sz="1400" b="1" dirty="0" smtClean="0">
                <a:solidFill>
                  <a:srgbClr val="4D4D4D"/>
                </a:solidFill>
              </a:rPr>
              <a:t>OKO</a:t>
            </a:r>
            <a:r>
              <a:rPr lang="sr-Latn-CS" sz="1400" dirty="0" smtClean="0">
                <a:solidFill>
                  <a:srgbClr val="4D4D4D"/>
                </a:solidFill>
              </a:rPr>
              <a:t> </a:t>
            </a:r>
            <a:r>
              <a:rPr lang="sr-Latn-CS" sz="1400" b="1" dirty="0" smtClean="0">
                <a:solidFill>
                  <a:srgbClr val="4D4D4D"/>
                </a:solidFill>
              </a:rPr>
              <a:t>21.000 KREDITA</a:t>
            </a:r>
            <a:endParaRPr lang="sr-Latn-CS" sz="1400" b="1" dirty="0">
              <a:solidFill>
                <a:srgbClr val="4D4D4D"/>
              </a:solidFill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-9525" y="3701008"/>
            <a:ext cx="8613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C5200"/>
              </a:buClr>
              <a:buSzPct val="100000"/>
              <a:buFont typeface="Wingdings" pitchFamily="2" charset="2"/>
              <a:buChar char="n"/>
            </a:pPr>
            <a:r>
              <a:rPr lang="sr-Latn-CS" sz="1400" b="1" dirty="0">
                <a:solidFill>
                  <a:srgbClr val="4D4D4D"/>
                </a:solidFill>
              </a:rPr>
              <a:t>  Trenutno stanje poljoprivrednih kredita:</a:t>
            </a:r>
          </a:p>
          <a:p>
            <a:pPr>
              <a:buClr>
                <a:srgbClr val="FC5200"/>
              </a:buClr>
              <a:buSzPct val="100000"/>
              <a:buFont typeface="Wingdings" pitchFamily="2" charset="2"/>
              <a:buChar char="n"/>
            </a:pPr>
            <a:endParaRPr lang="sr-Latn-CS" sz="1400" b="1" dirty="0">
              <a:solidFill>
                <a:srgbClr val="4D4D4D"/>
              </a:solidFill>
            </a:endParaRPr>
          </a:p>
          <a:p>
            <a:pPr lvl="1">
              <a:buClr>
                <a:srgbClr val="FC5200"/>
              </a:buClr>
              <a:buSzPct val="75000"/>
              <a:buFont typeface="Arial" charset="0"/>
              <a:buChar char="–"/>
            </a:pPr>
            <a:r>
              <a:rPr lang="sr-Latn-CS" sz="1400" dirty="0">
                <a:solidFill>
                  <a:srgbClr val="4D4D4D"/>
                </a:solidFill>
              </a:rPr>
              <a:t>  Ukupno broj aktivnih kreditnih partija: oko </a:t>
            </a:r>
            <a:r>
              <a:rPr lang="sr-Latn-CS" sz="1400" b="1" dirty="0" smtClean="0">
                <a:solidFill>
                  <a:srgbClr val="4D4D4D"/>
                </a:solidFill>
              </a:rPr>
              <a:t>7.500 KREDITNIH PARTIJA</a:t>
            </a:r>
            <a:endParaRPr lang="sr-Latn-CS" sz="1400" b="1" dirty="0">
              <a:solidFill>
                <a:srgbClr val="4D4D4D"/>
              </a:solidFill>
            </a:endParaRPr>
          </a:p>
          <a:p>
            <a:pPr lvl="1">
              <a:buClr>
                <a:srgbClr val="FC5200"/>
              </a:buClr>
              <a:buSzPct val="75000"/>
              <a:buFont typeface="Arial" charset="0"/>
              <a:buChar char="–"/>
            </a:pPr>
            <a:endParaRPr lang="sr-Latn-CS" sz="1400" b="1" dirty="0">
              <a:solidFill>
                <a:srgbClr val="4D4D4D"/>
              </a:solidFill>
            </a:endParaRPr>
          </a:p>
          <a:p>
            <a:pPr lvl="1">
              <a:buClr>
                <a:srgbClr val="FC5200"/>
              </a:buClr>
              <a:buSzPct val="75000"/>
              <a:buFont typeface="Arial" charset="0"/>
              <a:buChar char="–"/>
            </a:pPr>
            <a:r>
              <a:rPr lang="sr-Latn-CS" sz="1400" dirty="0">
                <a:solidFill>
                  <a:srgbClr val="4D4D4D"/>
                </a:solidFill>
              </a:rPr>
              <a:t>  Stanje kreditnog zaduženja poljoprivrednika na dan 30.09.2013: </a:t>
            </a:r>
            <a:r>
              <a:rPr lang="sr-Latn-CS" sz="1400" b="1" dirty="0">
                <a:solidFill>
                  <a:srgbClr val="4D4D4D"/>
                </a:solidFill>
              </a:rPr>
              <a:t>preko</a:t>
            </a:r>
            <a:r>
              <a:rPr lang="sr-Latn-CS" sz="1400" dirty="0">
                <a:solidFill>
                  <a:srgbClr val="4D4D4D"/>
                </a:solidFill>
              </a:rPr>
              <a:t> </a:t>
            </a:r>
            <a:r>
              <a:rPr lang="sr-Latn-CS" sz="1400" b="1" dirty="0" smtClean="0">
                <a:solidFill>
                  <a:srgbClr val="4D4D4D"/>
                </a:solidFill>
              </a:rPr>
              <a:t>40 MILIONA EVRA</a:t>
            </a:r>
            <a:endParaRPr lang="sr-Latn-CS" sz="1400" b="1" dirty="0">
              <a:solidFill>
                <a:srgbClr val="4D4D4D"/>
              </a:solidFill>
            </a:endParaRPr>
          </a:p>
          <a:p>
            <a:pPr lvl="1">
              <a:buClr>
                <a:srgbClr val="FC5200"/>
              </a:buClr>
              <a:buSzPct val="75000"/>
              <a:buFont typeface="Arial" charset="0"/>
              <a:buChar char="–"/>
            </a:pPr>
            <a:endParaRPr lang="sr-Latn-CS" sz="1400" b="1" dirty="0">
              <a:solidFill>
                <a:srgbClr val="4D4D4D"/>
              </a:solidFill>
            </a:endParaRPr>
          </a:p>
          <a:p>
            <a:pPr lvl="1">
              <a:buClr>
                <a:srgbClr val="FC5200"/>
              </a:buClr>
              <a:buSzPct val="75000"/>
              <a:buFont typeface="Arial" charset="0"/>
              <a:buChar char="–"/>
            </a:pPr>
            <a:r>
              <a:rPr lang="sr-Latn-CS" sz="1400" dirty="0">
                <a:solidFill>
                  <a:srgbClr val="4D4D4D"/>
                </a:solidFill>
              </a:rPr>
              <a:t>  Ukupan broj otvorenih namenskih računa poljoprivrednika:</a:t>
            </a:r>
            <a:r>
              <a:rPr lang="sr-Latn-CS" sz="1400" b="1" dirty="0">
                <a:solidFill>
                  <a:srgbClr val="4D4D4D"/>
                </a:solidFill>
              </a:rPr>
              <a:t> oko </a:t>
            </a:r>
            <a:r>
              <a:rPr lang="sr-Latn-CS" sz="1400" b="1" dirty="0" smtClean="0">
                <a:solidFill>
                  <a:srgbClr val="4D4D4D"/>
                </a:solidFill>
              </a:rPr>
              <a:t>45.000 NAMENSKIH RAČUNA</a:t>
            </a:r>
            <a:endParaRPr lang="sr-Latn-CS" sz="14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 descr="farmer_s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25938"/>
            <a:ext cx="2716808" cy="99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215900" y="819150"/>
            <a:ext cx="58404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400">
                <a:solidFill>
                  <a:srgbClr val="4D4D4D"/>
                </a:solidFill>
              </a:rPr>
              <a:t>Poljoprivredni proizvođači u našoj banci imaju na raspolaganju zaokružen paket usluga pod nazivom </a:t>
            </a:r>
            <a:r>
              <a:rPr lang="sr-Latn-CS" sz="1400" b="1">
                <a:solidFill>
                  <a:srgbClr val="4D4D4D"/>
                </a:solidFill>
              </a:rPr>
              <a:t>INTESA FARMER</a:t>
            </a:r>
            <a:endParaRPr lang="en-US" sz="1400">
              <a:solidFill>
                <a:srgbClr val="4D4D4D"/>
              </a:solidFill>
            </a:endParaRPr>
          </a:p>
        </p:txBody>
      </p:sp>
      <p:pic>
        <p:nvPicPr>
          <p:cNvPr id="7173" name="Picture 19" descr="poljoprivred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8513"/>
            <a:ext cx="2093913" cy="44227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Line 20"/>
          <p:cNvSpPr>
            <a:spLocks noChangeShapeType="1"/>
          </p:cNvSpPr>
          <p:nvPr/>
        </p:nvSpPr>
        <p:spPr bwMode="auto">
          <a:xfrm>
            <a:off x="2692400" y="1484784"/>
            <a:ext cx="0" cy="4368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2722563" y="3006725"/>
            <a:ext cx="64214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sr-Latn-CS" sz="1400" b="1">
                <a:solidFill>
                  <a:srgbClr val="4D4D4D"/>
                </a:solidFill>
              </a:rPr>
              <a:t>FARMER OBRT - </a:t>
            </a:r>
            <a:r>
              <a:rPr lang="sr-Latn-CS" sz="1400">
                <a:solidFill>
                  <a:srgbClr val="4D4D4D"/>
                </a:solidFill>
              </a:rPr>
              <a:t> KREDIT ZA NABAVKU OBRTNIH SREDSTAVA</a:t>
            </a:r>
          </a:p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sr-Latn-CS" sz="1400" b="1">
                <a:solidFill>
                  <a:srgbClr val="4D4D4D"/>
                </a:solidFill>
              </a:rPr>
              <a:t>FARMER INVEST </a:t>
            </a:r>
            <a:r>
              <a:rPr lang="sr-Latn-CS" sz="1400">
                <a:solidFill>
                  <a:srgbClr val="4D4D4D"/>
                </a:solidFill>
              </a:rPr>
              <a:t>–KREDIT ZA INVESTICIJE U OSNOVNA SREDSTVA</a:t>
            </a:r>
          </a:p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sr-Latn-CS" sz="1400" b="1">
                <a:solidFill>
                  <a:srgbClr val="4D4D4D"/>
                </a:solidFill>
              </a:rPr>
              <a:t>KREDITI U SARADNJI SA LOKALNIM SAMOUPRAVAMA</a:t>
            </a:r>
          </a:p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sr-Latn-CS" sz="1400" b="1">
                <a:solidFill>
                  <a:srgbClr val="4D4D4D"/>
                </a:solidFill>
              </a:rPr>
              <a:t>UGOVORI O POSLOVNOJ SARADNJI SA PARTNERIMA BANKE</a:t>
            </a:r>
          </a:p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sr-Latn-CS" sz="1400" b="1">
                <a:solidFill>
                  <a:srgbClr val="4D4D4D"/>
                </a:solidFill>
              </a:rPr>
              <a:t>KREDITI ZA ENERGETSKU EFIKASNOST</a:t>
            </a:r>
          </a:p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sr-Latn-CS" sz="1400" b="1">
                <a:solidFill>
                  <a:srgbClr val="4D4D4D"/>
                </a:solidFill>
              </a:rPr>
              <a:t>KREDITI U SARADNJI SA DELTA GENERALI OSIGURANJEM</a:t>
            </a:r>
          </a:p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sr-Latn-CS" sz="1400" b="1">
                <a:solidFill>
                  <a:srgbClr val="4D4D4D"/>
                </a:solidFill>
              </a:rPr>
              <a:t>KREDITI ZA KUPOVINU POLJOPRIVREDNOG ZEMLJIŠTA</a:t>
            </a:r>
          </a:p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sr-Latn-CS" sz="1400" b="1">
                <a:solidFill>
                  <a:srgbClr val="4D4D4D"/>
                </a:solidFill>
              </a:rPr>
              <a:t>KREDITI U SARADNJI SA GARANCIJSKIM FONDOM APV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57200" y="3889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z="2600" b="1" dirty="0" err="1" smtClean="0"/>
              <a:t>Banca</a:t>
            </a:r>
            <a:r>
              <a:rPr lang="sr-Latn-CS" sz="2600" b="1" dirty="0" smtClean="0"/>
              <a:t> </a:t>
            </a:r>
            <a:r>
              <a:rPr lang="sr-Latn-CS" sz="2600" b="1" dirty="0" err="1" smtClean="0"/>
              <a:t>Intesa</a:t>
            </a:r>
            <a:r>
              <a:rPr lang="sr-Latn-CS" sz="2600" b="1" dirty="0" smtClean="0"/>
              <a:t> – krediti za poljoprivrednike</a:t>
            </a:r>
          </a:p>
        </p:txBody>
      </p:sp>
    </p:spTree>
    <p:extLst>
      <p:ext uri="{BB962C8B-B14F-4D97-AF65-F5344CB8AC3E}">
        <p14:creationId xmlns:p14="http://schemas.microsoft.com/office/powerpoint/2010/main" val="29062243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82563" y="860425"/>
            <a:ext cx="58404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en-US" sz="1400" b="1">
                <a:solidFill>
                  <a:srgbClr val="4D4D4D"/>
                </a:solidFill>
              </a:rPr>
              <a:t>OSNOVNI CILJ BANCA INTESA AD BEOGRAD </a:t>
            </a:r>
            <a:endParaRPr lang="sr-Latn-CS" sz="1400" b="1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sr-Latn-CS" sz="1400" b="1">
                <a:solidFill>
                  <a:srgbClr val="4D4D4D"/>
                </a:solidFill>
              </a:rPr>
              <a:t>                                      - </a:t>
            </a:r>
            <a:r>
              <a:rPr lang="en-US" sz="1400" b="1">
                <a:solidFill>
                  <a:srgbClr val="4D4D4D"/>
                </a:solidFill>
              </a:rPr>
              <a:t>POSTATI LIDER </a:t>
            </a:r>
            <a:r>
              <a:rPr lang="sr-Latn-CS" sz="1400" b="1">
                <a:solidFill>
                  <a:srgbClr val="4D4D4D"/>
                </a:solidFill>
              </a:rPr>
              <a:t>U AGROBANKARSTVU!</a:t>
            </a: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8197" name="Picture 19" descr="poljoprivred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8513"/>
            <a:ext cx="2093913" cy="44227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Line 20"/>
          <p:cNvSpPr>
            <a:spLocks noChangeShapeType="1"/>
          </p:cNvSpPr>
          <p:nvPr/>
        </p:nvSpPr>
        <p:spPr bwMode="auto">
          <a:xfrm>
            <a:off x="2692400" y="1556792"/>
            <a:ext cx="0" cy="4368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2811462" y="1549988"/>
            <a:ext cx="620553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400" b="1" dirty="0">
                <a:solidFill>
                  <a:srgbClr val="4D4D4D"/>
                </a:solidFill>
              </a:rPr>
              <a:t>STRATEŠKE PREDNOSTI BANCA INTESA AD </a:t>
            </a:r>
            <a:r>
              <a:rPr lang="sr-Latn-CS" sz="1400" b="1" dirty="0" smtClean="0">
                <a:solidFill>
                  <a:srgbClr val="4D4D4D"/>
                </a:solidFill>
              </a:rPr>
              <a:t>BEOGRAD:</a:t>
            </a:r>
          </a:p>
          <a:p>
            <a:pPr algn="just" eaLnBrk="1" hangingPunct="1">
              <a:lnSpc>
                <a:spcPct val="125000"/>
              </a:lnSpc>
            </a:pPr>
            <a:endParaRPr lang="sr-Latn-CS" sz="1400" b="1" dirty="0">
              <a:solidFill>
                <a:srgbClr val="4D4D4D"/>
              </a:solidFill>
            </a:endParaRP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b="1" dirty="0" smtClean="0">
                <a:solidFill>
                  <a:srgbClr val="4D4D4D"/>
                </a:solidFill>
              </a:rPr>
              <a:t>POTPISANI </a:t>
            </a:r>
            <a:r>
              <a:rPr lang="sr-Latn-CS" sz="1400" b="1" dirty="0">
                <a:solidFill>
                  <a:srgbClr val="4D4D4D"/>
                </a:solidFill>
              </a:rPr>
              <a:t>UGOVORI O POSLOVNOJ SARADNJI</a:t>
            </a:r>
            <a:r>
              <a:rPr lang="sr-Latn-CS" sz="1400" dirty="0">
                <a:solidFill>
                  <a:srgbClr val="4D4D4D"/>
                </a:solidFill>
              </a:rPr>
              <a:t> SA  GARANCIJSKIM FONDOM AP VOJVODINE, LOKALNIM SAMOUPRAVAMA, ZADRUŽNIM SAVEZOM VOJVODINE I DR.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AKTIVNO UČESTOVANJE U PROGRAMIMA FINANSIRANJA I SUBVENCIONISANJA KAMATE SA </a:t>
            </a:r>
            <a:r>
              <a:rPr lang="sr-Latn-CS" sz="1400" b="1" dirty="0">
                <a:solidFill>
                  <a:srgbClr val="4D4D4D"/>
                </a:solidFill>
              </a:rPr>
              <a:t>MINISTARSTVOM POLJOPRIVREDE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b="1" dirty="0">
                <a:solidFill>
                  <a:srgbClr val="4D4D4D"/>
                </a:solidFill>
              </a:rPr>
              <a:t>MREŽA OD </a:t>
            </a:r>
            <a:r>
              <a:rPr lang="en-US" sz="1400" b="1" dirty="0">
                <a:solidFill>
                  <a:srgbClr val="4D4D4D"/>
                </a:solidFill>
              </a:rPr>
              <a:t>PREKO </a:t>
            </a:r>
            <a:r>
              <a:rPr lang="sr-Latn-CS" sz="1400" b="1" dirty="0">
                <a:solidFill>
                  <a:srgbClr val="4D4D4D"/>
                </a:solidFill>
              </a:rPr>
              <a:t>200 EKSPOZITURA</a:t>
            </a:r>
            <a:r>
              <a:rPr lang="sr-Latn-CS" sz="1400" dirty="0">
                <a:solidFill>
                  <a:srgbClr val="4D4D4D"/>
                </a:solidFill>
              </a:rPr>
              <a:t> OMOGUĆUJE DA SE ZAHTEV PRIMI I OBRADI U BILO KOM DELU </a:t>
            </a:r>
            <a:r>
              <a:rPr lang="sr-Latn-RS" sz="1400" dirty="0" smtClean="0">
                <a:solidFill>
                  <a:srgbClr val="4D4D4D"/>
                </a:solidFill>
              </a:rPr>
              <a:t>SRBIJE</a:t>
            </a:r>
            <a:endParaRPr lang="sr-Latn-CS" sz="1400" b="1" dirty="0">
              <a:solidFill>
                <a:srgbClr val="4D4D4D"/>
              </a:solidFill>
            </a:endParaRP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b="1" dirty="0">
                <a:solidFill>
                  <a:srgbClr val="4D4D4D"/>
                </a:solidFill>
              </a:rPr>
              <a:t>SARADNJA</a:t>
            </a:r>
            <a:r>
              <a:rPr lang="sr-Latn-CS" sz="1400" dirty="0">
                <a:solidFill>
                  <a:srgbClr val="4D4D4D"/>
                </a:solidFill>
              </a:rPr>
              <a:t> </a:t>
            </a:r>
            <a:r>
              <a:rPr lang="sr-Latn-CS" sz="1400" b="1" dirty="0">
                <a:solidFill>
                  <a:srgbClr val="4D4D4D"/>
                </a:solidFill>
              </a:rPr>
              <a:t>SA DILERIMA</a:t>
            </a:r>
            <a:r>
              <a:rPr lang="sr-Latn-CS" sz="1400" dirty="0">
                <a:solidFill>
                  <a:srgbClr val="4D4D4D"/>
                </a:solidFill>
              </a:rPr>
              <a:t> MEHANIZACIJE, HEMIJE, ĐUBRIVA I SVIH DRUGIH PROIZVODA NAMENJENIH POLJOPRIVREDI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b="1" dirty="0">
                <a:solidFill>
                  <a:srgbClr val="4D4D4D"/>
                </a:solidFill>
              </a:rPr>
              <a:t>LIDERSKA POZICIJA BANKE U SVIM OSTALIM SEGMENTIMA POSLOVANJA</a:t>
            </a:r>
            <a:r>
              <a:rPr lang="sr-Latn-CS" sz="1400" dirty="0">
                <a:solidFill>
                  <a:srgbClr val="4D4D4D"/>
                </a:solidFill>
              </a:rPr>
              <a:t> SA PRIVREDOM I STANOVNIŠTVOM, OMOGUĆUJE DA SE I U SEGMENTU POLJOPRIVREDE BANCA INTESA AD BEOGRAD POZICIONIRA NA LIDERSKU POZICIJU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89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2600" smtClean="0"/>
              <a:t>Banca Intesa – krediti za poljoprivrednike</a:t>
            </a:r>
            <a:endParaRPr lang="sr-Latn-CS" sz="2600" dirty="0" smtClean="0"/>
          </a:p>
        </p:txBody>
      </p:sp>
    </p:spTree>
    <p:extLst>
      <p:ext uri="{BB962C8B-B14F-4D97-AF65-F5344CB8AC3E}">
        <p14:creationId xmlns:p14="http://schemas.microsoft.com/office/powerpoint/2010/main" val="35345184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182563" y="860425"/>
            <a:ext cx="584041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400" b="1">
                <a:solidFill>
                  <a:srgbClr val="4D4D4D"/>
                </a:solidFill>
              </a:rPr>
              <a:t>BANCA INTESA ULAŽE ZNAČAJNA SREDSTVA U PROMOCIJU OVOG SEGMENTA</a:t>
            </a: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9221" name="Picture 19" descr="poljoprivred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8513"/>
            <a:ext cx="2093913" cy="44227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20"/>
          <p:cNvSpPr>
            <a:spLocks noChangeShapeType="1"/>
          </p:cNvSpPr>
          <p:nvPr/>
        </p:nvSpPr>
        <p:spPr bwMode="auto">
          <a:xfrm>
            <a:off x="2692400" y="1508472"/>
            <a:ext cx="0" cy="4368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2811462" y="2060848"/>
            <a:ext cx="6153025" cy="305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400" b="1" dirty="0" smtClean="0">
                <a:solidFill>
                  <a:srgbClr val="4D4D4D"/>
                </a:solidFill>
              </a:rPr>
              <a:t>SAJMOVI I MARKETING:</a:t>
            </a:r>
            <a:endParaRPr lang="sr-Latn-CS" sz="1400" b="1" dirty="0">
              <a:solidFill>
                <a:srgbClr val="4D4D4D"/>
              </a:solidFill>
            </a:endParaRP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Međunarodni sajam u Novom Sadu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Sajam poljoprivrede u Šapcu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Sajam poljoprivrede u Kragujevcu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Sajam poljoprivrede u Bečeju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Sajam poljoprivrede u Nišu i Leskovcu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Žetveni karavan u organizaciji Zadružnog saveza Vojvodine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Zimski seminar farmera na Tari, u organizaciji STO P PLUS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>
                <a:solidFill>
                  <a:srgbClr val="4D4D4D"/>
                </a:solidFill>
              </a:rPr>
              <a:t>Seoske igre bez granica – Bikovo, kod </a:t>
            </a:r>
            <a:r>
              <a:rPr lang="sr-Latn-CS" sz="1400" dirty="0" smtClean="0">
                <a:solidFill>
                  <a:srgbClr val="4D4D4D"/>
                </a:solidFill>
              </a:rPr>
              <a:t>Subotice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 smtClean="0">
                <a:solidFill>
                  <a:srgbClr val="4D4D4D"/>
                </a:solidFill>
              </a:rPr>
              <a:t>Projekat INTESA FARMER GODINE</a:t>
            </a:r>
          </a:p>
          <a:p>
            <a:pPr lvl="1" algn="just" eaLnBrk="1" hangingPunct="1">
              <a:lnSpc>
                <a:spcPct val="125000"/>
              </a:lnSpc>
              <a:buFontTx/>
              <a:buChar char="-"/>
            </a:pPr>
            <a:r>
              <a:rPr lang="sr-Latn-CS" sz="1400" dirty="0" smtClean="0">
                <a:solidFill>
                  <a:srgbClr val="4D4D4D"/>
                </a:solidFill>
              </a:rPr>
              <a:t>Promocije i akcije u domaćim štampanim i elektronskim medijima</a:t>
            </a:r>
            <a:endParaRPr lang="sr-Latn-CS" sz="1400" dirty="0">
              <a:solidFill>
                <a:srgbClr val="4D4D4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89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2600" smtClean="0"/>
              <a:t>Banca Intesa – krediti za poljoprivrednike</a:t>
            </a:r>
            <a:endParaRPr lang="sr-Latn-CS" sz="2600" dirty="0" smtClean="0"/>
          </a:p>
        </p:txBody>
      </p:sp>
    </p:spTree>
    <p:extLst>
      <p:ext uri="{BB962C8B-B14F-4D97-AF65-F5344CB8AC3E}">
        <p14:creationId xmlns:p14="http://schemas.microsoft.com/office/powerpoint/2010/main" val="8128490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149082" y="860425"/>
            <a:ext cx="584041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400" b="1" dirty="0" err="1" smtClean="0">
                <a:solidFill>
                  <a:srgbClr val="4D4D4D"/>
                </a:solidFill>
              </a:rPr>
              <a:t>Banca</a:t>
            </a:r>
            <a:r>
              <a:rPr lang="sr-Latn-CS" sz="1400" b="1" dirty="0" smtClean="0">
                <a:solidFill>
                  <a:srgbClr val="4D4D4D"/>
                </a:solidFill>
              </a:rPr>
              <a:t> </a:t>
            </a:r>
            <a:r>
              <a:rPr lang="sr-Latn-CS" sz="1400" b="1" dirty="0" err="1" smtClean="0">
                <a:solidFill>
                  <a:srgbClr val="4D4D4D"/>
                </a:solidFill>
              </a:rPr>
              <a:t>Intesa</a:t>
            </a:r>
            <a:r>
              <a:rPr lang="sr-Latn-CS" sz="1400" b="1" dirty="0" smtClean="0">
                <a:solidFill>
                  <a:srgbClr val="4D4D4D"/>
                </a:solidFill>
              </a:rPr>
              <a:t> je ponudu kredita proširila kreditima za energetsku efikasnost, za segment poljoprivrede</a:t>
            </a:r>
            <a:endParaRPr lang="en-US" sz="1400" b="1" dirty="0">
              <a:solidFill>
                <a:srgbClr val="4D4D4D"/>
              </a:solidFill>
            </a:endParaRPr>
          </a:p>
        </p:txBody>
      </p:sp>
      <p:pic>
        <p:nvPicPr>
          <p:cNvPr id="9221" name="Picture 19" descr="poljoprivred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8513"/>
            <a:ext cx="2093913" cy="44227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20"/>
          <p:cNvSpPr>
            <a:spLocks noChangeShapeType="1"/>
          </p:cNvSpPr>
          <p:nvPr/>
        </p:nvSpPr>
        <p:spPr bwMode="auto">
          <a:xfrm>
            <a:off x="2692400" y="1556792"/>
            <a:ext cx="0" cy="4368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2811462" y="2701925"/>
            <a:ext cx="6205537" cy="25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KREDITI ZA ENERGETSKU EFIKASNOST IZ KREDITNE LINIJE GGF</a:t>
            </a:r>
          </a:p>
          <a:p>
            <a:pPr algn="just" eaLnBrk="1" hangingPunct="1">
              <a:lnSpc>
                <a:spcPct val="125000"/>
              </a:lnSpc>
            </a:pPr>
            <a:r>
              <a:rPr lang="sr-Latn-CS" sz="1100" dirty="0" smtClean="0"/>
              <a:t>Kreditna linija </a:t>
            </a:r>
            <a:r>
              <a:rPr lang="sr-Latn-CS" sz="1100" dirty="0" err="1" smtClean="0"/>
              <a:t>Banca</a:t>
            </a:r>
            <a:r>
              <a:rPr lang="sr-Latn-CS" sz="1100" dirty="0" smtClean="0"/>
              <a:t> </a:t>
            </a:r>
            <a:r>
              <a:rPr lang="sr-Latn-CS" sz="1100" dirty="0" err="1" smtClean="0"/>
              <a:t>Intesa</a:t>
            </a:r>
            <a:r>
              <a:rPr lang="sr-Latn-CS" sz="1100" dirty="0" smtClean="0"/>
              <a:t> i Fonda „The  </a:t>
            </a:r>
            <a:r>
              <a:rPr lang="sr-Latn-CS" sz="1100" dirty="0" err="1"/>
              <a:t>Green</a:t>
            </a:r>
            <a:r>
              <a:rPr lang="sr-Latn-CS" sz="1100" dirty="0"/>
              <a:t> for </a:t>
            </a:r>
            <a:r>
              <a:rPr lang="sr-Latn-CS" sz="1100" dirty="0" err="1"/>
              <a:t>Growth</a:t>
            </a:r>
            <a:r>
              <a:rPr lang="sr-Latn-CS" sz="1100" dirty="0"/>
              <a:t> </a:t>
            </a:r>
            <a:r>
              <a:rPr lang="sr-Latn-CS" sz="1100" dirty="0" err="1"/>
              <a:t>Fund</a:t>
            </a:r>
            <a:r>
              <a:rPr lang="sr-Latn-CS" sz="1100" dirty="0"/>
              <a:t> </a:t>
            </a:r>
            <a:r>
              <a:rPr lang="sr-Latn-CS" sz="1100" dirty="0" err="1" smtClean="0"/>
              <a:t>South</a:t>
            </a:r>
            <a:r>
              <a:rPr lang="sr-Latn-CS" sz="1100" dirty="0" smtClean="0"/>
              <a:t> </a:t>
            </a:r>
            <a:r>
              <a:rPr lang="sr-Latn-CS" sz="1100" dirty="0" err="1" smtClean="0"/>
              <a:t>East</a:t>
            </a:r>
            <a:r>
              <a:rPr lang="sr-Latn-CS" sz="1100" dirty="0" smtClean="0"/>
              <a:t> </a:t>
            </a:r>
            <a:r>
              <a:rPr lang="sr-Latn-CS" sz="1100" dirty="0"/>
              <a:t>Europe </a:t>
            </a:r>
            <a:r>
              <a:rPr lang="sr-Latn-CS" sz="1100" dirty="0" err="1"/>
              <a:t>B.V</a:t>
            </a:r>
            <a:r>
              <a:rPr lang="sr-Latn-CS" sz="1100" dirty="0"/>
              <a:t>. Amsterdam“ </a:t>
            </a:r>
            <a:endParaRPr lang="sr-Latn-CS" sz="1100" b="1" dirty="0">
              <a:solidFill>
                <a:srgbClr val="4D4D4D"/>
              </a:solidFill>
            </a:endParaRPr>
          </a:p>
          <a:p>
            <a:pPr marL="457200" lvl="1" indent="0"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NAMENA KREDITA: </a:t>
            </a:r>
          </a:p>
          <a:p>
            <a:pPr marL="457200" lvl="1" indent="0" algn="just" eaLnBrk="1" hangingPunct="1">
              <a:lnSpc>
                <a:spcPct val="125000"/>
              </a:lnSpc>
            </a:pPr>
            <a:r>
              <a:rPr lang="sr-Latn-CS" sz="1200" dirty="0">
                <a:solidFill>
                  <a:srgbClr val="4D4D4D"/>
                </a:solidFill>
              </a:rPr>
              <a:t>	</a:t>
            </a:r>
            <a:r>
              <a:rPr lang="sr-Latn-CS" sz="1200" dirty="0" smtClean="0">
                <a:solidFill>
                  <a:srgbClr val="4D4D4D"/>
                </a:solidFill>
              </a:rPr>
              <a:t>Zamena traktora sa jednom osovinom</a:t>
            </a:r>
          </a:p>
          <a:p>
            <a:pPr marL="457200" lvl="1" indent="0" algn="just" eaLnBrk="1" hangingPunct="1">
              <a:lnSpc>
                <a:spcPct val="125000"/>
              </a:lnSpc>
            </a:pPr>
            <a:r>
              <a:rPr lang="sr-Latn-CS" sz="1200" dirty="0">
                <a:solidFill>
                  <a:srgbClr val="4D4D4D"/>
                </a:solidFill>
              </a:rPr>
              <a:t>	</a:t>
            </a:r>
            <a:r>
              <a:rPr lang="sr-Latn-CS" sz="1200" dirty="0" smtClean="0">
                <a:solidFill>
                  <a:srgbClr val="4D4D4D"/>
                </a:solidFill>
              </a:rPr>
              <a:t>Zamena traktora sa dve osovine</a:t>
            </a:r>
          </a:p>
          <a:p>
            <a:pPr marL="457200" lvl="1" indent="0"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IZNOS KREDITA: </a:t>
            </a:r>
            <a:r>
              <a:rPr lang="sr-Latn-CS" sz="1200" dirty="0" smtClean="0">
                <a:solidFill>
                  <a:srgbClr val="4D4D4D"/>
                </a:solidFill>
              </a:rPr>
              <a:t>do 200.000 EUR</a:t>
            </a:r>
          </a:p>
          <a:p>
            <a:pPr marL="457200" lvl="1" indent="0"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ROK OTPLATE: </a:t>
            </a:r>
            <a:r>
              <a:rPr lang="sr-Latn-CS" sz="1200" dirty="0" smtClean="0">
                <a:solidFill>
                  <a:srgbClr val="4D4D4D"/>
                </a:solidFill>
              </a:rPr>
              <a:t>do 60 meseci</a:t>
            </a:r>
          </a:p>
          <a:p>
            <a:pPr marL="457200" lvl="1" indent="0"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DINAMIKA OTPLATE: </a:t>
            </a:r>
            <a:r>
              <a:rPr lang="sr-Latn-CS" sz="1200" dirty="0" smtClean="0">
                <a:solidFill>
                  <a:srgbClr val="4D4D4D"/>
                </a:solidFill>
              </a:rPr>
              <a:t>mesečni, tromesečni, šestomesečni, godišnji anuiteti</a:t>
            </a:r>
          </a:p>
          <a:p>
            <a:pPr marL="457200" lvl="1" indent="0"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GRACE PERIOD: </a:t>
            </a:r>
            <a:r>
              <a:rPr lang="sr-Latn-CS" sz="1200" dirty="0" smtClean="0">
                <a:solidFill>
                  <a:srgbClr val="4D4D4D"/>
                </a:solidFill>
              </a:rPr>
              <a:t>do 6 meseci</a:t>
            </a:r>
          </a:p>
          <a:p>
            <a:pPr marL="457200" lvl="1" indent="0"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OBEZBEĐENJE KREDITA: </a:t>
            </a:r>
            <a:r>
              <a:rPr lang="sr-Latn-CS" sz="1200" dirty="0" smtClean="0">
                <a:solidFill>
                  <a:srgbClr val="4D4D4D"/>
                </a:solidFill>
              </a:rPr>
              <a:t>može da bude zaloga na predmetu finansiranja</a:t>
            </a:r>
            <a:endParaRPr lang="sr-Latn-CS" sz="1200" b="1" dirty="0">
              <a:solidFill>
                <a:srgbClr val="4D4D4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89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2600" dirty="0" err="1" smtClean="0"/>
              <a:t>Banca</a:t>
            </a:r>
            <a:r>
              <a:rPr lang="sr-Latn-CS" sz="2600" dirty="0" smtClean="0"/>
              <a:t> </a:t>
            </a:r>
            <a:r>
              <a:rPr lang="sr-Latn-CS" sz="2600" dirty="0" err="1" smtClean="0"/>
              <a:t>Intesa</a:t>
            </a:r>
            <a:r>
              <a:rPr lang="sr-Latn-CS" sz="2600" dirty="0" smtClean="0"/>
              <a:t> – projekti energetske efikasnosti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804122" y="5317242"/>
            <a:ext cx="62055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200" dirty="0" smtClean="0">
                <a:solidFill>
                  <a:srgbClr val="4D4D4D"/>
                </a:solidFill>
              </a:rPr>
              <a:t>Plan je ugovaranje sa </a:t>
            </a:r>
            <a:r>
              <a:rPr lang="sr-Latn-CS" sz="1200" dirty="0" err="1" smtClean="0">
                <a:solidFill>
                  <a:srgbClr val="4D4D4D"/>
                </a:solidFill>
              </a:rPr>
              <a:t>dilerima</a:t>
            </a:r>
            <a:r>
              <a:rPr lang="sr-Latn-CS" sz="1200" dirty="0" smtClean="0">
                <a:solidFill>
                  <a:srgbClr val="4D4D4D"/>
                </a:solidFill>
              </a:rPr>
              <a:t> mehanizacije zajedničkog finansiranja poljoprivrednika kreditima iz ove linije, uz subvenciju dela kamate, čime bi krediti bili povoljniji za krajnje korisnike.</a:t>
            </a:r>
            <a:endParaRPr lang="sr-Latn-CS" sz="11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84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149081" y="860425"/>
            <a:ext cx="629512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400" b="1" dirty="0" err="1" smtClean="0">
                <a:solidFill>
                  <a:srgbClr val="4D4D4D"/>
                </a:solidFill>
              </a:rPr>
              <a:t>Banca</a:t>
            </a:r>
            <a:r>
              <a:rPr lang="sr-Latn-CS" sz="1400" b="1" dirty="0" smtClean="0">
                <a:solidFill>
                  <a:srgbClr val="4D4D4D"/>
                </a:solidFill>
              </a:rPr>
              <a:t> </a:t>
            </a:r>
            <a:r>
              <a:rPr lang="sr-Latn-CS" sz="1400" b="1" dirty="0" err="1" smtClean="0">
                <a:solidFill>
                  <a:srgbClr val="4D4D4D"/>
                </a:solidFill>
              </a:rPr>
              <a:t>Intesa</a:t>
            </a:r>
            <a:r>
              <a:rPr lang="sr-Latn-CS" sz="1400" b="1" dirty="0" smtClean="0">
                <a:solidFill>
                  <a:srgbClr val="4D4D4D"/>
                </a:solidFill>
              </a:rPr>
              <a:t> u </a:t>
            </a:r>
            <a:r>
              <a:rPr lang="sr-Latn-CS" sz="1400" b="1" dirty="0" err="1" smtClean="0">
                <a:solidFill>
                  <a:srgbClr val="4D4D4D"/>
                </a:solidFill>
              </a:rPr>
              <a:t>2014.godini</a:t>
            </a:r>
            <a:r>
              <a:rPr lang="sr-Latn-CS" sz="1400" b="1" dirty="0" smtClean="0">
                <a:solidFill>
                  <a:srgbClr val="4D4D4D"/>
                </a:solidFill>
              </a:rPr>
              <a:t> planira proširenje ponude kredita za podršku projektima energetske efikasnosti u segmentu poljoprivrede</a:t>
            </a:r>
            <a:endParaRPr lang="en-US" sz="1400" b="1" dirty="0">
              <a:solidFill>
                <a:srgbClr val="4D4D4D"/>
              </a:solidFill>
            </a:endParaRPr>
          </a:p>
        </p:txBody>
      </p:sp>
      <p:pic>
        <p:nvPicPr>
          <p:cNvPr id="9221" name="Picture 19" descr="poljoprivred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8513"/>
            <a:ext cx="2093913" cy="44227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20"/>
          <p:cNvSpPr>
            <a:spLocks noChangeShapeType="1"/>
          </p:cNvSpPr>
          <p:nvPr/>
        </p:nvSpPr>
        <p:spPr bwMode="auto">
          <a:xfrm>
            <a:off x="2692400" y="1556792"/>
            <a:ext cx="0" cy="4368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2811461" y="1616099"/>
            <a:ext cx="62055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NEKOLIKO SMERNICA, DEFINICIJA:</a:t>
            </a:r>
          </a:p>
          <a:p>
            <a:pPr algn="just" eaLnBrk="1" hangingPunct="1">
              <a:lnSpc>
                <a:spcPct val="125000"/>
              </a:lnSpc>
            </a:pPr>
            <a:endParaRPr lang="sr-Latn-CS" sz="1200" b="1" dirty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ENERGETSKA EFIKASNOST NE PREDSTAVLJA ŠTEDNJU ENERGIJE, NEGO UČINKOVITU, TJ. EFIKASNU UPOTREBU ENERGIJE</a:t>
            </a:r>
          </a:p>
          <a:p>
            <a:pPr algn="just" eaLnBrk="1" hangingPunct="1">
              <a:lnSpc>
                <a:spcPct val="125000"/>
              </a:lnSpc>
            </a:pPr>
            <a:endParaRPr lang="sr-Latn-CS" sz="1200" b="1" dirty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POENTA JE DA SE RAZVIJE LJUDSKA SVEST O PROMENI NAVIKA PREMA ENERGETSKI EFIKASNIJIM REŠENJIMA, ALI I KOMPLEKSNIM TEHNIČKIM REŠENJIMA KOJA OMOGUĆUJU OSTVARENJE ENERGETSKE EFIKASNOSTI.</a:t>
            </a:r>
          </a:p>
          <a:p>
            <a:pPr algn="just" eaLnBrk="1" hangingPunct="1">
              <a:lnSpc>
                <a:spcPct val="125000"/>
              </a:lnSpc>
            </a:pPr>
            <a:endParaRPr lang="sr-Latn-CS" sz="1200" b="1" dirty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ENERGETSKA EFIKASNOST VEZANA JE I ZA OČUVANJE OKOLINE I EKOLOŠKE PROJEKTE.</a:t>
            </a:r>
            <a:endParaRPr lang="sr-Latn-CS" sz="1200" b="1" dirty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endParaRPr lang="sr-Latn-CS" sz="1200" b="1" dirty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sr-Latn-CS" sz="1200" b="1" dirty="0" smtClean="0">
                <a:solidFill>
                  <a:srgbClr val="4D4D4D"/>
                </a:solidFill>
              </a:rPr>
              <a:t>PROJEKTI KOJI ĆE BITI PODRŽANI:</a:t>
            </a:r>
          </a:p>
          <a:p>
            <a:pPr algn="just" eaLnBrk="1" hangingPunct="1">
              <a:lnSpc>
                <a:spcPct val="125000"/>
              </a:lnSpc>
            </a:pPr>
            <a:r>
              <a:rPr lang="sr-Latn-CS" sz="1200" dirty="0" smtClean="0">
                <a:solidFill>
                  <a:srgbClr val="4D4D4D"/>
                </a:solidFill>
              </a:rPr>
              <a:t>- Sistemi grejanja BIOMASOM u plastenicima, na farmama i dr.</a:t>
            </a:r>
          </a:p>
          <a:p>
            <a:pPr algn="just" eaLnBrk="1" hangingPunct="1">
              <a:lnSpc>
                <a:spcPct val="125000"/>
              </a:lnSpc>
            </a:pPr>
            <a:r>
              <a:rPr lang="sr-Latn-CS" sz="1200" dirty="0" smtClean="0">
                <a:solidFill>
                  <a:srgbClr val="4D4D4D"/>
                </a:solidFill>
              </a:rPr>
              <a:t>- Obnova mehanizacije i uvođenje najviših EURO standarda</a:t>
            </a:r>
          </a:p>
          <a:p>
            <a:pPr algn="just" eaLnBrk="1" hangingPunct="1">
              <a:lnSpc>
                <a:spcPct val="125000"/>
              </a:lnSpc>
            </a:pPr>
            <a:r>
              <a:rPr lang="sr-Latn-CS" sz="1200" dirty="0" smtClean="0">
                <a:solidFill>
                  <a:srgbClr val="4D4D4D"/>
                </a:solidFill>
              </a:rPr>
              <a:t>- Podrška projektima izgradnje mini elektrana i uvođenje </a:t>
            </a:r>
            <a:r>
              <a:rPr lang="sr-Latn-CS" sz="1200" dirty="0" err="1" smtClean="0">
                <a:solidFill>
                  <a:srgbClr val="4D4D4D"/>
                </a:solidFill>
              </a:rPr>
              <a:t>vetrogeneratora</a:t>
            </a:r>
            <a:endParaRPr lang="sr-Latn-CS" sz="1200" dirty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sr-Latn-CS" sz="1200" dirty="0" smtClean="0">
                <a:solidFill>
                  <a:srgbClr val="4D4D4D"/>
                </a:solidFill>
              </a:rPr>
              <a:t>- Podrška projektima za uvođenje mašina na BIODIZEL</a:t>
            </a:r>
          </a:p>
          <a:p>
            <a:pPr algn="just" eaLnBrk="1" hangingPunct="1">
              <a:lnSpc>
                <a:spcPct val="125000"/>
              </a:lnSpc>
            </a:pPr>
            <a:r>
              <a:rPr lang="sr-Latn-CS" sz="1200" dirty="0" smtClean="0">
                <a:solidFill>
                  <a:srgbClr val="4D4D4D"/>
                </a:solidFill>
              </a:rPr>
              <a:t>- Primena savremenih tehnologija za pravilniji raspored Inputa (npr. </a:t>
            </a:r>
            <a:r>
              <a:rPr lang="sr-Latn-CS" sz="1200" dirty="0" err="1" smtClean="0">
                <a:solidFill>
                  <a:srgbClr val="4D4D4D"/>
                </a:solidFill>
              </a:rPr>
              <a:t>min.đubriva</a:t>
            </a:r>
            <a:r>
              <a:rPr lang="sr-Latn-CS" sz="1200" dirty="0" smtClean="0">
                <a:solidFill>
                  <a:srgbClr val="4D4D4D"/>
                </a:solidFill>
              </a:rPr>
              <a:t>)</a:t>
            </a:r>
            <a:endParaRPr lang="sr-Latn-CS" sz="1200" dirty="0">
              <a:solidFill>
                <a:srgbClr val="4D4D4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89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2600" dirty="0" err="1" smtClean="0"/>
              <a:t>Banca</a:t>
            </a:r>
            <a:r>
              <a:rPr lang="sr-Latn-CS" sz="2600" dirty="0" smtClean="0"/>
              <a:t> </a:t>
            </a:r>
            <a:r>
              <a:rPr lang="sr-Latn-CS" sz="2600" dirty="0" err="1" smtClean="0"/>
              <a:t>Intesa</a:t>
            </a:r>
            <a:r>
              <a:rPr lang="sr-Latn-CS" sz="2600" dirty="0" smtClean="0"/>
              <a:t> – projekti energetske efikasnosti</a:t>
            </a:r>
          </a:p>
        </p:txBody>
      </p:sp>
    </p:spTree>
    <p:extLst>
      <p:ext uri="{BB962C8B-B14F-4D97-AF65-F5344CB8AC3E}">
        <p14:creationId xmlns:p14="http://schemas.microsoft.com/office/powerpoint/2010/main" val="4347191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966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1_Default Design</vt:lpstr>
      <vt:lpstr>Image</vt:lpstr>
      <vt:lpstr>Kreditiranje poljoprivrednih gazdinstava</vt:lpstr>
      <vt:lpstr>PowerPoint Presentation</vt:lpstr>
      <vt:lpstr>Banca Intesa - Banka broj 1 u Srbiji</vt:lpstr>
      <vt:lpstr>Banca Intesa – krediti za poljoprivrednike</vt:lpstr>
      <vt:lpstr>Banca Intesa – krediti za poljoprivrednike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Banca Intesa Beograd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rezultata malog biznisa</dc:title>
  <dc:creator>Mina Kus</dc:creator>
  <cp:lastModifiedBy>Daniela Jovanovic</cp:lastModifiedBy>
  <cp:revision>237</cp:revision>
  <cp:lastPrinted>2013-10-24T11:59:29Z</cp:lastPrinted>
  <dcterms:created xsi:type="dcterms:W3CDTF">2013-10-23T11:25:02Z</dcterms:created>
  <dcterms:modified xsi:type="dcterms:W3CDTF">2013-10-29T13:15:43Z</dcterms:modified>
</cp:coreProperties>
</file>