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6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Умерени стил 2 – Наглашавање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Наслов слај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 smtClean="0"/>
              <a:t>Кликните и уредите стил поднаслова мастера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6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Наслов и вертикалн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вертикални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80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и наслов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и наслов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вертикални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88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слов и садржа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73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ље одељ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75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садржај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садржај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05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еђењ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</p:txBody>
      </p:sp>
      <p:sp>
        <p:nvSpPr>
          <p:cNvPr id="4" name="Чувар места за садржај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5" name="Чувар места за 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</p:txBody>
      </p:sp>
      <p:sp>
        <p:nvSpPr>
          <p:cNvPr id="6" name="Чувар места за садржај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7" name="Чувар места за дату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8" name="Чувар места за подножје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Чувар места за број слај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91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насл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дату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Чувар места за подножје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Чувар места за број слај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6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дату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3" name="Чувар места за подножје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Чувар места за број слај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2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адржај са нат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5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Слика са нат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слику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Чувар места за 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r-Cyrl-CS" smtClean="0"/>
              <a:t>Уредите стил текста мастера</a:t>
            </a:r>
          </a:p>
        </p:txBody>
      </p:sp>
      <p:sp>
        <p:nvSpPr>
          <p:cNvPr id="5" name="Чувар места за дату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Чувар места за подножје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Чувар места за број слај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756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Чувар места за наслов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Cyrl-CS" smtClean="0"/>
              <a:t>Кликните и уредите наслов</a:t>
            </a:r>
            <a:endParaRPr lang="en-US"/>
          </a:p>
        </p:txBody>
      </p:sp>
      <p:sp>
        <p:nvSpPr>
          <p:cNvPr id="3" name="Чувар места за 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r-Cyrl-CS" smtClean="0"/>
              <a:t>Уредите стил текста мастера</a:t>
            </a:r>
          </a:p>
          <a:p>
            <a:pPr lvl="1"/>
            <a:r>
              <a:rPr lang="sr-Cyrl-CS" smtClean="0"/>
              <a:t>Други ниво</a:t>
            </a:r>
          </a:p>
          <a:p>
            <a:pPr lvl="2"/>
            <a:r>
              <a:rPr lang="sr-Cyrl-CS" smtClean="0"/>
              <a:t>Трећи ниво</a:t>
            </a:r>
          </a:p>
          <a:p>
            <a:pPr lvl="3"/>
            <a:r>
              <a:rPr lang="sr-Cyrl-CS" smtClean="0"/>
              <a:t>Четврти ниво</a:t>
            </a:r>
          </a:p>
          <a:p>
            <a:pPr lvl="4"/>
            <a:r>
              <a:rPr lang="sr-Cyrl-CS" smtClean="0"/>
              <a:t>Пети ниво</a:t>
            </a:r>
            <a:endParaRPr lang="en-US"/>
          </a:p>
        </p:txBody>
      </p:sp>
      <p:sp>
        <p:nvSpPr>
          <p:cNvPr id="4" name="Чувар места за дату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C6F6C-0556-45C7-8002-097F05FB08AE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Чувар места за подножје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Чувар места за број слај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89E1-AED0-4F23-B01D-26C6AC173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6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920880" cy="2376264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1371600" y="3645024"/>
            <a:ext cx="6400800" cy="2016224"/>
          </a:xfrm>
        </p:spPr>
        <p:txBody>
          <a:bodyPr>
            <a:normAutofit/>
          </a:bodyPr>
          <a:lstStyle/>
          <a:p>
            <a:endParaRPr lang="en-US" b="1" dirty="0"/>
          </a:p>
        </p:txBody>
      </p:sp>
      <p:pic>
        <p:nvPicPr>
          <p:cNvPr id="5" name="Content Placeholder 3" descr="Rol bale na polj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548680"/>
            <a:ext cx="7920880" cy="5808708"/>
          </a:xfrm>
        </p:spPr>
      </p:pic>
      <p:pic>
        <p:nvPicPr>
          <p:cNvPr id="6" name="Content Placeholder 3" descr="Rol bale na polj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548680"/>
            <a:ext cx="7920880" cy="5808708"/>
          </a:xfr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67544" y="274638"/>
            <a:ext cx="7920880" cy="1930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AU" dirty="0"/>
          </a:p>
        </p:txBody>
      </p:sp>
      <p:pic>
        <p:nvPicPr>
          <p:cNvPr id="9" name="Content Placeholder 3" descr="Rol bale na polj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511522"/>
            <a:ext cx="8244916" cy="6048672"/>
          </a:xfrm>
          <a:prstGeom prst="rect">
            <a:avLst/>
          </a:prstGeom>
        </p:spPr>
      </p:pic>
      <p:sp>
        <p:nvSpPr>
          <p:cNvPr id="10" name="Rectangle 5"/>
          <p:cNvSpPr/>
          <p:nvPr/>
        </p:nvSpPr>
        <p:spPr>
          <a:xfrm>
            <a:off x="1691680" y="3356992"/>
            <a:ext cx="60235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sr-Latn-RS" sz="2800" b="1" dirty="0"/>
              <a:t>Dr BRKIĆ MILADIN, prof.</a:t>
            </a:r>
            <a:br>
              <a:rPr lang="sr-Latn-RS" sz="2800" b="1" dirty="0"/>
            </a:br>
            <a:r>
              <a:rPr lang="sr-Latn-RS" sz="2800" b="1" dirty="0" smtClean="0"/>
              <a:t>MASTER CENTAR</a:t>
            </a:r>
          </a:p>
          <a:p>
            <a:pPr algn="ctr">
              <a:buNone/>
            </a:pPr>
            <a:r>
              <a:rPr lang="sr-Latn-RS" sz="2800" b="1" i="1" dirty="0" smtClean="0"/>
              <a:t>30.10.2013.</a:t>
            </a:r>
            <a:endParaRPr lang="en-AU" sz="2800" b="1" i="1" dirty="0"/>
          </a:p>
        </p:txBody>
      </p:sp>
      <p:sp>
        <p:nvSpPr>
          <p:cNvPr id="12" name="Правоугаоник 11"/>
          <p:cNvSpPr/>
          <p:nvPr/>
        </p:nvSpPr>
        <p:spPr>
          <a:xfrm>
            <a:off x="467544" y="476672"/>
            <a:ext cx="824491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2800" dirty="0" smtClean="0"/>
              <a:t>PSEMS           DANI ENERGETIKE              CEDEF</a:t>
            </a:r>
            <a:endParaRPr lang="en-US" sz="2800" dirty="0" smtClean="0"/>
          </a:p>
          <a:p>
            <a:pPr algn="ctr"/>
            <a:r>
              <a:rPr lang="sr-Latn-RS" sz="2800" dirty="0" smtClean="0"/>
              <a:t>„</a:t>
            </a:r>
            <a:r>
              <a:rPr lang="en-US" sz="2800" dirty="0" smtClean="0"/>
              <a:t>BIOMASA-NAJVE</a:t>
            </a:r>
            <a:r>
              <a:rPr lang="sr-Latn-RS" sz="2800" dirty="0" smtClean="0"/>
              <a:t>ĆI INVESTICIONI POTENCIJAL VOJVODINE“</a:t>
            </a:r>
            <a:endParaRPr lang="en-US" sz="2800" dirty="0"/>
          </a:p>
        </p:txBody>
      </p:sp>
      <p:sp>
        <p:nvSpPr>
          <p:cNvPr id="13" name="Правоугаоник 12"/>
          <p:cNvSpPr/>
          <p:nvPr/>
        </p:nvSpPr>
        <p:spPr>
          <a:xfrm>
            <a:off x="1475656" y="1861667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3200" b="1" dirty="0" smtClean="0"/>
              <a:t>POTENCIJALI I TEHNIČK</a:t>
            </a:r>
            <a:r>
              <a:rPr lang="en-US" sz="3200" b="1" dirty="0" smtClean="0"/>
              <a:t>O-</a:t>
            </a:r>
            <a:r>
              <a:rPr lang="sr-Latn-RS" sz="3200" b="1" dirty="0" smtClean="0"/>
              <a:t>TEHNOLOŠKI PROBLEMI KORIŠĆENJA BIOMASE</a:t>
            </a:r>
          </a:p>
        </p:txBody>
      </p:sp>
      <p:pic>
        <p:nvPicPr>
          <p:cNvPr id="30" name="Слика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04745"/>
            <a:ext cx="1111573" cy="1647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8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24135"/>
          </a:xfrm>
        </p:spPr>
        <p:txBody>
          <a:bodyPr>
            <a:normAutofit fontScale="90000"/>
          </a:bodyPr>
          <a:lstStyle/>
          <a:p>
            <a:pPr lvl="0"/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 smtClean="0"/>
              <a:t>6. </a:t>
            </a:r>
            <a:r>
              <a:rPr lang="en-US" b="1" dirty="0" smtClean="0"/>
              <a:t>PROBLEMI U KORIŠĆENJU BIOMASE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594470" y="1772816"/>
            <a:ext cx="8298010" cy="50629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RS" sz="1900" b="1" dirty="0"/>
              <a:t>- </a:t>
            </a:r>
            <a:r>
              <a:rPr lang="en-US" sz="1900" b="1" dirty="0" err="1"/>
              <a:t>Biomasa</a:t>
            </a:r>
            <a:r>
              <a:rPr lang="en-US" sz="1900" b="1" dirty="0"/>
              <a:t> </a:t>
            </a:r>
            <a:r>
              <a:rPr lang="en-US" sz="1900" b="1" dirty="0" err="1"/>
              <a:t>nije</a:t>
            </a:r>
            <a:r>
              <a:rPr lang="en-US" sz="1900" b="1" dirty="0"/>
              <a:t> </a:t>
            </a:r>
            <a:r>
              <a:rPr lang="en-US" sz="1900" b="1" dirty="0" err="1"/>
              <a:t>gorivo</a:t>
            </a:r>
            <a:r>
              <a:rPr lang="en-US" sz="1900" b="1" dirty="0"/>
              <a:t>, </a:t>
            </a:r>
            <a:r>
              <a:rPr lang="en-US" sz="1900" b="1" dirty="0" err="1"/>
              <a:t>kabasta</a:t>
            </a:r>
            <a:r>
              <a:rPr lang="en-US" sz="1900" b="1" dirty="0"/>
              <a:t> je, </a:t>
            </a:r>
            <a:r>
              <a:rPr lang="sr-Latn-RS" sz="1900" b="1" dirty="0" smtClean="0"/>
              <a:t>voluminozna, </a:t>
            </a:r>
            <a:r>
              <a:rPr lang="en-US" sz="1900" b="1" dirty="0" err="1" smtClean="0"/>
              <a:t>vlažna</a:t>
            </a:r>
            <a:r>
              <a:rPr lang="en-US" sz="1900" b="1" dirty="0"/>
              <a:t>, </a:t>
            </a:r>
            <a:r>
              <a:rPr lang="en-US" sz="1900" b="1" dirty="0" err="1"/>
              <a:t>neujednačene</a:t>
            </a:r>
            <a:r>
              <a:rPr lang="en-US" sz="1900" b="1" dirty="0"/>
              <a:t> </a:t>
            </a:r>
            <a:r>
              <a:rPr lang="en-US" sz="1900" b="1" dirty="0" err="1" smtClean="0"/>
              <a:t>stru</a:t>
            </a:r>
            <a:r>
              <a:rPr lang="sr-Latn-RS" sz="1900" b="1" dirty="0" smtClean="0"/>
              <a:t>k</a:t>
            </a:r>
            <a:r>
              <a:rPr lang="en-US" sz="1900" b="1" dirty="0" err="1" smtClean="0"/>
              <a:t>ture</a:t>
            </a:r>
            <a:r>
              <a:rPr lang="en-US" sz="1900" b="1" dirty="0" smtClean="0"/>
              <a:t> </a:t>
            </a:r>
            <a:r>
              <a:rPr lang="en-US" sz="1900" b="1" dirty="0"/>
              <a:t>i </a:t>
            </a:r>
            <a:r>
              <a:rPr lang="en-US" sz="1900" b="1" dirty="0" err="1"/>
              <a:t>sastava</a:t>
            </a:r>
            <a:r>
              <a:rPr lang="en-US" sz="1900" b="1" dirty="0"/>
              <a:t>, </a:t>
            </a:r>
            <a:r>
              <a:rPr lang="en-US" sz="1900" b="1" dirty="0" err="1"/>
              <a:t>niže</a:t>
            </a:r>
            <a:r>
              <a:rPr lang="en-US" sz="1900" b="1" dirty="0"/>
              <a:t> </a:t>
            </a:r>
            <a:r>
              <a:rPr lang="en-US" sz="1900" b="1" dirty="0" err="1"/>
              <a:t>toplotne</a:t>
            </a:r>
            <a:r>
              <a:rPr lang="en-US" sz="1900" b="1" dirty="0"/>
              <a:t> </a:t>
            </a:r>
            <a:r>
              <a:rPr lang="en-US" sz="1900" b="1" dirty="0" err="1"/>
              <a:t>vrednosti</a:t>
            </a:r>
            <a:r>
              <a:rPr lang="en-US" sz="1900" b="1" dirty="0"/>
              <a:t>, </a:t>
            </a:r>
            <a:r>
              <a:rPr lang="en-US" sz="1900" b="1" dirty="0" smtClean="0"/>
              <a:t>pep</a:t>
            </a:r>
            <a:r>
              <a:rPr lang="sr-Latn-RS" sz="1900" b="1" dirty="0" smtClean="0"/>
              <a:t>e</a:t>
            </a:r>
            <a:r>
              <a:rPr lang="en-US" sz="1900" b="1" dirty="0" smtClean="0"/>
              <a:t>o </a:t>
            </a:r>
            <a:r>
              <a:rPr lang="en-US" sz="1900" b="1" dirty="0"/>
              <a:t>se </a:t>
            </a:r>
            <a:r>
              <a:rPr lang="en-US" sz="1900" b="1" dirty="0" err="1"/>
              <a:t>topi</a:t>
            </a:r>
            <a:r>
              <a:rPr lang="en-US" sz="1900" b="1" dirty="0"/>
              <a:t> </a:t>
            </a:r>
            <a:r>
              <a:rPr lang="en-US" sz="1900" b="1" dirty="0" err="1"/>
              <a:t>na</a:t>
            </a:r>
            <a:r>
              <a:rPr lang="en-US" sz="1900" b="1" dirty="0"/>
              <a:t> </a:t>
            </a:r>
            <a:r>
              <a:rPr lang="en-US" sz="1900" b="1" dirty="0" err="1"/>
              <a:t>povišenim</a:t>
            </a:r>
            <a:r>
              <a:rPr lang="en-US" sz="1900" b="1" dirty="0"/>
              <a:t> </a:t>
            </a:r>
            <a:r>
              <a:rPr lang="en-US" sz="1900" b="1" dirty="0" err="1" smtClean="0"/>
              <a:t>temperaturama</a:t>
            </a:r>
            <a:r>
              <a:rPr lang="sr-Latn-RS" sz="1900" b="1" dirty="0" smtClean="0"/>
              <a:t>, teško se usitnjava, skupa je za transport na veće </a:t>
            </a:r>
            <a:r>
              <a:rPr lang="sr-Latn-RS" sz="1900" b="1" dirty="0" err="1" smtClean="0"/>
              <a:t>destinacije</a:t>
            </a:r>
            <a:r>
              <a:rPr lang="sr-Latn-RS" sz="1900" b="1" dirty="0" smtClean="0"/>
              <a:t>,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sr-Latn-RS" sz="1900" b="1" dirty="0" smtClean="0"/>
              <a:t>Još uvek n</a:t>
            </a:r>
            <a:r>
              <a:rPr lang="en-US" sz="1900" b="1" dirty="0" err="1" smtClean="0"/>
              <a:t>epostoj</a:t>
            </a:r>
            <a:r>
              <a:rPr lang="sr-Latn-RS" sz="1900" b="1" dirty="0" smtClean="0"/>
              <a:t>i</a:t>
            </a:r>
            <a:r>
              <a:rPr lang="en-US" sz="1900" b="1" dirty="0" smtClean="0"/>
              <a:t> </a:t>
            </a:r>
            <a:r>
              <a:rPr lang="sr-Latn-RS" sz="1900" b="1" dirty="0" smtClean="0"/>
              <a:t>razvijeno </a:t>
            </a:r>
            <a:r>
              <a:rPr lang="en-US" sz="1900" b="1" dirty="0" err="1" smtClean="0"/>
              <a:t>tržišt</a:t>
            </a:r>
            <a:r>
              <a:rPr lang="sr-Latn-RS" sz="1900" b="1" dirty="0" smtClean="0"/>
              <a:t>e</a:t>
            </a:r>
            <a:r>
              <a:rPr lang="en-US" sz="1900" b="1" dirty="0" smtClean="0"/>
              <a:t> </a:t>
            </a:r>
            <a:r>
              <a:rPr lang="en-US" sz="1900" b="1" dirty="0" err="1"/>
              <a:t>biomase</a:t>
            </a:r>
            <a:r>
              <a:rPr lang="en-US" sz="1900" b="1" dirty="0" smtClean="0"/>
              <a:t>,</a:t>
            </a:r>
            <a:r>
              <a:rPr lang="sr-Latn-RS" sz="1900" b="1" dirty="0" smtClean="0"/>
              <a:t> niko ga ne zastupa,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en-US" sz="1900" b="1" dirty="0" err="1"/>
              <a:t>Biomasa</a:t>
            </a:r>
            <a:r>
              <a:rPr lang="en-US" sz="1900" b="1" dirty="0"/>
              <a:t> se </a:t>
            </a:r>
            <a:r>
              <a:rPr lang="en-US" sz="1900" b="1" dirty="0" err="1"/>
              <a:t>vrlo</a:t>
            </a:r>
            <a:r>
              <a:rPr lang="en-US" sz="1900" b="1" dirty="0"/>
              <a:t> </a:t>
            </a:r>
            <a:r>
              <a:rPr lang="en-US" sz="1900" b="1" dirty="0" err="1"/>
              <a:t>teško</a:t>
            </a:r>
            <a:r>
              <a:rPr lang="en-US" sz="1900" b="1" dirty="0"/>
              <a:t> </a:t>
            </a:r>
            <a:r>
              <a:rPr lang="en-US" sz="1900" b="1" dirty="0" err="1"/>
              <a:t>presuje</a:t>
            </a:r>
            <a:r>
              <a:rPr lang="en-US" sz="1900" b="1" dirty="0"/>
              <a:t> (</a:t>
            </a:r>
            <a:r>
              <a:rPr lang="en-US" sz="1900" b="1" dirty="0" err="1"/>
              <a:t>sabija</a:t>
            </a:r>
            <a:r>
              <a:rPr lang="en-US" sz="1900" b="1" dirty="0" smtClean="0"/>
              <a:t>),</a:t>
            </a:r>
            <a:r>
              <a:rPr lang="sr-Latn-RS" sz="1900" b="1" dirty="0" smtClean="0"/>
              <a:t> elastična je ako se dobro ne usitni,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en-US" sz="1900" b="1" dirty="0"/>
              <a:t>Problem </a:t>
            </a:r>
            <a:r>
              <a:rPr lang="en-US" sz="1900" b="1" dirty="0" err="1"/>
              <a:t>trasporta</a:t>
            </a:r>
            <a:r>
              <a:rPr lang="en-US" sz="1900" b="1" dirty="0"/>
              <a:t> </a:t>
            </a:r>
            <a:r>
              <a:rPr lang="en-US" sz="1900" b="1" dirty="0" err="1"/>
              <a:t>bala</a:t>
            </a:r>
            <a:r>
              <a:rPr lang="en-US" sz="1900" b="1" dirty="0"/>
              <a:t> </a:t>
            </a:r>
            <a:r>
              <a:rPr lang="en-US" sz="1900" b="1" dirty="0" err="1"/>
              <a:t>slame</a:t>
            </a:r>
            <a:r>
              <a:rPr lang="en-US" sz="1900" b="1" dirty="0"/>
              <a:t>, </a:t>
            </a:r>
            <a:r>
              <a:rPr lang="en-US" sz="1900" b="1" dirty="0" err="1"/>
              <a:t>kolicima</a:t>
            </a:r>
            <a:r>
              <a:rPr lang="en-US" sz="1900" b="1" dirty="0"/>
              <a:t>, </a:t>
            </a:r>
            <a:r>
              <a:rPr lang="en-US" sz="1900" b="1" dirty="0" err="1"/>
              <a:t>prikolicom</a:t>
            </a:r>
            <a:r>
              <a:rPr lang="en-US" sz="1900" b="1" dirty="0"/>
              <a:t>, </a:t>
            </a:r>
            <a:r>
              <a:rPr lang="en-US" sz="1900" b="1" dirty="0" err="1" smtClean="0"/>
              <a:t>kamion</a:t>
            </a:r>
            <a:r>
              <a:rPr lang="sr-Latn-RS" sz="1900" b="1" dirty="0" smtClean="0"/>
              <a:t>om</a:t>
            </a:r>
            <a:r>
              <a:rPr lang="en-US" sz="1900" b="1" dirty="0" smtClean="0"/>
              <a:t>, </a:t>
            </a:r>
            <a:r>
              <a:rPr lang="en-US" sz="1900" b="1" dirty="0" err="1"/>
              <a:t>šleperom</a:t>
            </a:r>
            <a:r>
              <a:rPr lang="en-US" sz="1900" b="1" dirty="0"/>
              <a:t>, </a:t>
            </a:r>
            <a:r>
              <a:rPr lang="en-US" sz="1900" b="1" dirty="0" err="1" smtClean="0"/>
              <a:t>vozom</a:t>
            </a:r>
            <a:r>
              <a:rPr lang="sr-Latn-RS" sz="1900" b="1" dirty="0" smtClean="0"/>
              <a:t>, na duže </a:t>
            </a:r>
            <a:r>
              <a:rPr lang="sr-Latn-RS" sz="1900" b="1" dirty="0" err="1" smtClean="0"/>
              <a:t>destinacije</a:t>
            </a:r>
            <a:r>
              <a:rPr lang="sr-Latn-RS" sz="1900" b="1" dirty="0" smtClean="0"/>
              <a:t>, kabasta je, </a:t>
            </a:r>
            <a:r>
              <a:rPr lang="sr-Latn-RS" sz="1900" b="1" dirty="0"/>
              <a:t>z</a:t>
            </a:r>
            <a:r>
              <a:rPr lang="sr-Latn-RS" sz="1900" b="1" dirty="0" smtClean="0"/>
              <a:t>ato se presuje u manje </a:t>
            </a:r>
            <a:r>
              <a:rPr lang="sr-Latn-RS" sz="1900" b="1" dirty="0"/>
              <a:t>z</a:t>
            </a:r>
            <a:r>
              <a:rPr lang="sr-Latn-RS" sz="1900" b="1" dirty="0" smtClean="0"/>
              <a:t>apremine,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en-US" sz="1900" b="1" dirty="0"/>
              <a:t>Problem </a:t>
            </a:r>
            <a:r>
              <a:rPr lang="en-US" sz="1900" b="1" dirty="0" err="1"/>
              <a:t>skladištenja</a:t>
            </a:r>
            <a:r>
              <a:rPr lang="en-US" sz="1900" b="1" dirty="0"/>
              <a:t> </a:t>
            </a:r>
            <a:r>
              <a:rPr lang="en-US" sz="1900" b="1" dirty="0" err="1"/>
              <a:t>biomase</a:t>
            </a:r>
            <a:r>
              <a:rPr lang="en-US" sz="1900" b="1" dirty="0" smtClean="0"/>
              <a:t>,</a:t>
            </a:r>
            <a:r>
              <a:rPr lang="sr-Latn-RS" sz="1900" b="1" dirty="0" smtClean="0"/>
              <a:t> </a:t>
            </a:r>
            <a:r>
              <a:rPr lang="sr-Latn-RS" sz="1900" b="1" dirty="0" err="1" smtClean="0"/>
              <a:t>ocedni</a:t>
            </a:r>
            <a:r>
              <a:rPr lang="sr-Latn-RS" sz="1900" b="1" dirty="0" smtClean="0"/>
              <a:t> tereni, kamare, nadstrešnice, šupe, 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en-US" sz="1900" b="1" dirty="0"/>
              <a:t>Problem </a:t>
            </a:r>
            <a:r>
              <a:rPr lang="en-US" sz="1900" b="1" dirty="0" err="1"/>
              <a:t>usitnjavanja</a:t>
            </a:r>
            <a:r>
              <a:rPr lang="en-US" sz="1900" b="1" dirty="0"/>
              <a:t> </a:t>
            </a:r>
            <a:r>
              <a:rPr lang="en-US" sz="1900" b="1" dirty="0" err="1"/>
              <a:t>biomase</a:t>
            </a:r>
            <a:r>
              <a:rPr lang="en-US" sz="1900" b="1" dirty="0"/>
              <a:t>, </a:t>
            </a:r>
            <a:r>
              <a:rPr lang="en-US" sz="1900" b="1" dirty="0" err="1"/>
              <a:t>gnječenje</a:t>
            </a:r>
            <a:r>
              <a:rPr lang="en-US" sz="1900" b="1" dirty="0"/>
              <a:t>, </a:t>
            </a:r>
            <a:r>
              <a:rPr lang="en-US" sz="1900" b="1" dirty="0" err="1"/>
              <a:t>čijanje</a:t>
            </a:r>
            <a:r>
              <a:rPr lang="en-US" sz="1900" b="1" dirty="0"/>
              <a:t>, </a:t>
            </a:r>
            <a:r>
              <a:rPr lang="en-US" sz="1900" b="1" dirty="0" err="1"/>
              <a:t>seckanje</a:t>
            </a:r>
            <a:r>
              <a:rPr lang="en-US" sz="1900" b="1" dirty="0"/>
              <a:t>, </a:t>
            </a:r>
            <a:r>
              <a:rPr lang="en-US" sz="1900" b="1" dirty="0" err="1"/>
              <a:t>drobljenje</a:t>
            </a:r>
            <a:r>
              <a:rPr lang="en-US" sz="1900" b="1" dirty="0"/>
              <a:t>, </a:t>
            </a:r>
            <a:r>
              <a:rPr lang="en-US" sz="1900" b="1" dirty="0" err="1"/>
              <a:t>mlevenje</a:t>
            </a:r>
            <a:r>
              <a:rPr lang="en-US" sz="1900" b="1" dirty="0"/>
              <a:t>, </a:t>
            </a:r>
            <a:r>
              <a:rPr lang="sr-Latn-RS" sz="1900" b="1" dirty="0" smtClean="0"/>
              <a:t>troši se velika količina energije, svaka mašina nije pogodna,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en-US" sz="1900" b="1" dirty="0"/>
              <a:t>Problem </a:t>
            </a:r>
            <a:r>
              <a:rPr lang="en-US" sz="1900" b="1" dirty="0" err="1"/>
              <a:t>sagorevanja</a:t>
            </a:r>
            <a:r>
              <a:rPr lang="en-US" sz="1900" b="1" dirty="0"/>
              <a:t> </a:t>
            </a:r>
            <a:r>
              <a:rPr lang="en-US" sz="1900" b="1" dirty="0" err="1"/>
              <a:t>biomase</a:t>
            </a:r>
            <a:r>
              <a:rPr lang="en-US" sz="1900" b="1" dirty="0"/>
              <a:t>, </a:t>
            </a:r>
            <a:r>
              <a:rPr lang="en-US" sz="1900" b="1" dirty="0" err="1"/>
              <a:t>rinfuza</a:t>
            </a:r>
            <a:r>
              <a:rPr lang="en-US" sz="1900" b="1" dirty="0"/>
              <a:t>, </a:t>
            </a:r>
            <a:r>
              <a:rPr lang="en-US" sz="1900" b="1" dirty="0" err="1"/>
              <a:t>usitnjena</a:t>
            </a:r>
            <a:r>
              <a:rPr lang="en-US" sz="1900" b="1" dirty="0"/>
              <a:t> </a:t>
            </a:r>
            <a:r>
              <a:rPr lang="en-US" sz="1900" b="1" dirty="0" err="1"/>
              <a:t>biomasa</a:t>
            </a:r>
            <a:r>
              <a:rPr lang="en-US" sz="1900" b="1" dirty="0"/>
              <a:t>, bale, </a:t>
            </a:r>
            <a:r>
              <a:rPr lang="en-US" sz="1900" b="1" dirty="0" err="1"/>
              <a:t>brikete</a:t>
            </a:r>
            <a:r>
              <a:rPr lang="en-US" sz="1900" b="1" dirty="0"/>
              <a:t>, </a:t>
            </a:r>
            <a:r>
              <a:rPr lang="en-US" sz="1900" b="1" dirty="0" err="1"/>
              <a:t>pelete</a:t>
            </a:r>
            <a:r>
              <a:rPr lang="en-US" sz="1900" b="1" dirty="0" smtClean="0"/>
              <a:t>,</a:t>
            </a:r>
            <a:r>
              <a:rPr lang="sr-Latn-RS" sz="1900" b="1" dirty="0" smtClean="0"/>
              <a:t> za svaku vrstu biomase potrebna je specijalna konstrukcija ložište,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en-US" sz="1900" b="1" dirty="0"/>
              <a:t>Problem </a:t>
            </a:r>
            <a:r>
              <a:rPr lang="en-US" sz="1900" b="1" dirty="0" err="1"/>
              <a:t>pakovanja</a:t>
            </a:r>
            <a:r>
              <a:rPr lang="en-US" sz="1900" b="1" dirty="0"/>
              <a:t> </a:t>
            </a:r>
            <a:r>
              <a:rPr lang="en-US" sz="1900" b="1" dirty="0" err="1"/>
              <a:t>biomase</a:t>
            </a:r>
            <a:r>
              <a:rPr lang="en-US" sz="1900" b="1" dirty="0"/>
              <a:t>, bale, </a:t>
            </a:r>
            <a:r>
              <a:rPr lang="en-US" sz="1900" b="1" dirty="0" err="1"/>
              <a:t>brikete</a:t>
            </a:r>
            <a:r>
              <a:rPr lang="en-US" sz="1900" b="1" dirty="0"/>
              <a:t>, </a:t>
            </a:r>
            <a:r>
              <a:rPr lang="en-US" sz="1900" b="1" dirty="0" err="1"/>
              <a:t>kobsovi</a:t>
            </a:r>
            <a:r>
              <a:rPr lang="en-US" sz="1900" b="1" dirty="0"/>
              <a:t>, </a:t>
            </a:r>
            <a:r>
              <a:rPr lang="en-US" sz="1900" b="1" dirty="0" err="1"/>
              <a:t>pelete</a:t>
            </a:r>
            <a:r>
              <a:rPr lang="en-US" sz="1900" b="1" dirty="0" smtClean="0"/>
              <a:t>,</a:t>
            </a:r>
            <a:r>
              <a:rPr lang="sr-Latn-RS" sz="1900" b="1" dirty="0" smtClean="0"/>
              <a:t> </a:t>
            </a:r>
            <a:r>
              <a:rPr lang="sr-Latn-RS" sz="1900" b="1" dirty="0" err="1" smtClean="0"/>
              <a:t>džakovi</a:t>
            </a:r>
            <a:endParaRPr lang="en-US" sz="1900" b="1" dirty="0"/>
          </a:p>
          <a:p>
            <a:pPr lvl="0"/>
            <a:r>
              <a:rPr lang="sr-Latn-RS" sz="1900" b="1" dirty="0"/>
              <a:t>- </a:t>
            </a:r>
            <a:r>
              <a:rPr lang="en-US" sz="1900" b="1" dirty="0"/>
              <a:t>Problem </a:t>
            </a:r>
            <a:r>
              <a:rPr lang="en-US" sz="1900" b="1" dirty="0" err="1"/>
              <a:t>nabavke</a:t>
            </a:r>
            <a:r>
              <a:rPr lang="en-US" sz="1900" b="1" dirty="0"/>
              <a:t> </a:t>
            </a:r>
            <a:r>
              <a:rPr lang="en-US" sz="1900" b="1" dirty="0" err="1"/>
              <a:t>vezivnih</a:t>
            </a:r>
            <a:r>
              <a:rPr lang="en-US" sz="1900" b="1" dirty="0"/>
              <a:t> </a:t>
            </a:r>
            <a:r>
              <a:rPr lang="en-US" sz="1900" b="1" dirty="0" err="1"/>
              <a:t>sredstava</a:t>
            </a:r>
            <a:r>
              <a:rPr lang="en-US" sz="1900" b="1" dirty="0"/>
              <a:t>: </a:t>
            </a:r>
            <a:r>
              <a:rPr lang="en-US" sz="1900" b="1" dirty="0" err="1"/>
              <a:t>melase</a:t>
            </a:r>
            <a:r>
              <a:rPr lang="en-US" sz="1900" b="1" dirty="0"/>
              <a:t>, </a:t>
            </a:r>
            <a:r>
              <a:rPr lang="en-US" sz="1900" b="1" dirty="0" err="1"/>
              <a:t>stočnog</a:t>
            </a:r>
            <a:r>
              <a:rPr lang="en-US" sz="1900" b="1" dirty="0"/>
              <a:t> </a:t>
            </a:r>
            <a:r>
              <a:rPr lang="en-US" sz="1900" b="1" dirty="0" err="1"/>
              <a:t>brašna</a:t>
            </a:r>
            <a:r>
              <a:rPr lang="en-US" sz="1900" b="1" dirty="0"/>
              <a:t> (</a:t>
            </a:r>
            <a:r>
              <a:rPr lang="en-US" sz="1900" b="1" dirty="0" err="1"/>
              <a:t>mekinja</a:t>
            </a:r>
            <a:r>
              <a:rPr lang="en-US" sz="1900" b="1" dirty="0"/>
              <a:t>), </a:t>
            </a:r>
            <a:r>
              <a:rPr lang="en-US" sz="1900" b="1" dirty="0" err="1"/>
              <a:t>štirka</a:t>
            </a:r>
            <a:r>
              <a:rPr lang="en-US" sz="1900" b="1" dirty="0"/>
              <a:t>, </a:t>
            </a:r>
            <a:r>
              <a:rPr lang="en-US" sz="1900" b="1" dirty="0" err="1"/>
              <a:t>sojinog</a:t>
            </a:r>
            <a:r>
              <a:rPr lang="en-US" sz="1900" b="1" dirty="0"/>
              <a:t> </a:t>
            </a:r>
            <a:r>
              <a:rPr lang="en-US" sz="1900" b="1" dirty="0" err="1"/>
              <a:t>mleka</a:t>
            </a:r>
            <a:r>
              <a:rPr lang="sr-Latn-RS" sz="1900" b="1" dirty="0"/>
              <a:t>, </a:t>
            </a:r>
            <a:r>
              <a:rPr lang="en-US" sz="1900" b="1" dirty="0" err="1"/>
              <a:t>repinih</a:t>
            </a:r>
            <a:r>
              <a:rPr lang="en-US" sz="1900" b="1" dirty="0"/>
              <a:t> </a:t>
            </a:r>
            <a:r>
              <a:rPr lang="en-US" sz="1900" b="1" dirty="0" err="1"/>
              <a:t>rezanaca</a:t>
            </a:r>
            <a:r>
              <a:rPr lang="en-US" sz="1900" b="1" dirty="0"/>
              <a:t>, </a:t>
            </a:r>
            <a:r>
              <a:rPr lang="en-US" sz="1900" b="1" dirty="0" err="1"/>
              <a:t>brašna</a:t>
            </a:r>
            <a:r>
              <a:rPr lang="en-US" sz="1900" b="1" dirty="0"/>
              <a:t> od </a:t>
            </a:r>
            <a:r>
              <a:rPr lang="en-US" sz="1900" b="1" dirty="0" err="1"/>
              <a:t>celuloze</a:t>
            </a:r>
            <a:r>
              <a:rPr lang="en-US" sz="1900" b="1" dirty="0"/>
              <a:t>, </a:t>
            </a:r>
            <a:r>
              <a:rPr lang="en-US" sz="1900" b="1" dirty="0" err="1"/>
              <a:t>biorazgradljivih</a:t>
            </a:r>
            <a:r>
              <a:rPr lang="en-US" sz="1900" b="1" dirty="0"/>
              <a:t> (</a:t>
            </a:r>
            <a:r>
              <a:rPr lang="en-US" sz="1900" b="1" dirty="0" err="1"/>
              <a:t>organskih</a:t>
            </a:r>
            <a:r>
              <a:rPr lang="en-US" sz="1900" b="1" dirty="0"/>
              <a:t>) </a:t>
            </a:r>
            <a:r>
              <a:rPr lang="en-US" sz="1900" b="1" dirty="0" err="1"/>
              <a:t>makromolekula</a:t>
            </a:r>
            <a:r>
              <a:rPr lang="en-US" sz="1900" b="1" dirty="0"/>
              <a:t>, i dr</a:t>
            </a:r>
            <a:r>
              <a:rPr lang="en-US" sz="1900" b="1" dirty="0" smtClean="0"/>
              <a:t>.</a:t>
            </a:r>
            <a:r>
              <a:rPr lang="sr-Latn-RS" sz="1900" b="1" dirty="0" smtClean="0"/>
              <a:t>  Vezivna sredstva poskupljuju proizvodnju,</a:t>
            </a:r>
            <a:endParaRPr lang="en-US" sz="1900" b="1" dirty="0"/>
          </a:p>
          <a:p>
            <a:pPr lvl="0"/>
            <a:r>
              <a:rPr lang="sr-Latn-RS" sz="1900" b="1" dirty="0" smtClean="0"/>
              <a:t>- </a:t>
            </a:r>
            <a:r>
              <a:rPr lang="en-US" sz="1900" b="1" dirty="0" smtClean="0"/>
              <a:t>Problem </a:t>
            </a:r>
            <a:r>
              <a:rPr lang="en-US" sz="1900" b="1" dirty="0" err="1"/>
              <a:t>uspostavljanja</a:t>
            </a:r>
            <a:r>
              <a:rPr lang="en-US" sz="1900" b="1" dirty="0"/>
              <a:t> </a:t>
            </a:r>
            <a:r>
              <a:rPr lang="en-US" sz="1900" b="1" dirty="0" err="1"/>
              <a:t>kvaliteta</a:t>
            </a:r>
            <a:r>
              <a:rPr lang="en-US" sz="1900" b="1" dirty="0"/>
              <a:t> </a:t>
            </a:r>
            <a:r>
              <a:rPr lang="en-US" sz="1900" b="1" dirty="0" err="1"/>
              <a:t>biomase</a:t>
            </a:r>
            <a:r>
              <a:rPr lang="en-US" sz="1900" b="1" dirty="0"/>
              <a:t> i </a:t>
            </a:r>
            <a:r>
              <a:rPr lang="en-US" sz="1900" b="1" dirty="0" err="1"/>
              <a:t>proizvoda</a:t>
            </a:r>
            <a:r>
              <a:rPr lang="en-US" sz="1900" b="1" dirty="0"/>
              <a:t> od </a:t>
            </a:r>
            <a:r>
              <a:rPr lang="en-US" sz="1900" b="1" dirty="0" err="1" smtClean="0"/>
              <a:t>biomase</a:t>
            </a:r>
            <a:r>
              <a:rPr lang="en-US" sz="1900" b="1" dirty="0" smtClean="0"/>
              <a:t>,</a:t>
            </a:r>
            <a:r>
              <a:rPr lang="sr-Latn-RS" sz="1900" b="1" dirty="0"/>
              <a:t> </a:t>
            </a:r>
            <a:r>
              <a:rPr lang="sr-Latn-RS" sz="1900" b="1" dirty="0" smtClean="0"/>
              <a:t>STANDARDI.</a:t>
            </a:r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108471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sr-Latn-RS" b="1" dirty="0" smtClean="0"/>
              <a:t>7. PREDLOG REŠENJA PROBLEMA</a:t>
            </a:r>
            <a:endParaRPr lang="en-US" b="1" dirty="0"/>
          </a:p>
        </p:txBody>
      </p:sp>
      <p:sp>
        <p:nvSpPr>
          <p:cNvPr id="3" name="Чувар места за садржај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544616"/>
          </a:xfrm>
        </p:spPr>
        <p:txBody>
          <a:bodyPr>
            <a:noAutofit/>
          </a:bodyPr>
          <a:lstStyle/>
          <a:p>
            <a:pPr lvl="0"/>
            <a:r>
              <a:rPr lang="en-US" sz="1600" b="1" dirty="0" err="1"/>
              <a:t>Strane</a:t>
            </a:r>
            <a:r>
              <a:rPr lang="en-US" sz="1600" b="1" dirty="0"/>
              <a:t> </a:t>
            </a:r>
            <a:r>
              <a:rPr lang="en-US" sz="1600" b="1" dirty="0" err="1"/>
              <a:t>investicije</a:t>
            </a:r>
            <a:r>
              <a:rPr lang="en-US" sz="1600" b="1" dirty="0"/>
              <a:t> </a:t>
            </a:r>
            <a:r>
              <a:rPr lang="sr-Latn-RS" sz="1600" b="1" dirty="0" smtClean="0"/>
              <a:t>bi</a:t>
            </a:r>
            <a:r>
              <a:rPr lang="en-US" sz="1600" b="1" dirty="0" smtClean="0"/>
              <a:t> </a:t>
            </a:r>
            <a:r>
              <a:rPr lang="sr-Latn-RS" sz="1600" b="1" dirty="0" smtClean="0"/>
              <a:t>nama </a:t>
            </a:r>
            <a:r>
              <a:rPr lang="en-US" sz="1600" b="1" dirty="0" err="1" smtClean="0"/>
              <a:t>veoma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dobro</a:t>
            </a:r>
            <a:r>
              <a:rPr lang="en-US" sz="1600" b="1" dirty="0" smtClean="0"/>
              <a:t> do</a:t>
            </a:r>
            <a:r>
              <a:rPr lang="sr-Latn-RS" sz="1600" b="1" dirty="0" smtClean="0"/>
              <a:t>š</a:t>
            </a:r>
            <a:r>
              <a:rPr lang="en-US" sz="1600" b="1" dirty="0" smtClean="0"/>
              <a:t>le</a:t>
            </a:r>
            <a:r>
              <a:rPr lang="sr-Latn-RS" sz="1600" b="1" dirty="0" smtClean="0"/>
              <a:t>,</a:t>
            </a:r>
            <a:r>
              <a:rPr lang="en-US" sz="1600" b="1" dirty="0" smtClean="0"/>
              <a:t> a </a:t>
            </a:r>
            <a:r>
              <a:rPr lang="en-US" sz="1600" b="1" dirty="0" err="1" smtClean="0"/>
              <a:t>naša</a:t>
            </a:r>
            <a:r>
              <a:rPr lang="en-US" sz="1600" b="1" dirty="0" smtClean="0"/>
              <a:t> </a:t>
            </a:r>
            <a:r>
              <a:rPr lang="en-US" sz="1600" b="1" dirty="0" err="1"/>
              <a:t>otplata</a:t>
            </a:r>
            <a:r>
              <a:rPr lang="en-US" sz="1600" b="1" dirty="0"/>
              <a:t> – </a:t>
            </a:r>
            <a:r>
              <a:rPr lang="en-US" sz="1600" b="1" dirty="0" err="1"/>
              <a:t>isplati</a:t>
            </a:r>
            <a:r>
              <a:rPr lang="en-US" sz="1600" b="1" dirty="0"/>
              <a:t> se i </a:t>
            </a:r>
            <a:r>
              <a:rPr lang="en-US" sz="1600" b="1" dirty="0" err="1"/>
              <a:t>njima</a:t>
            </a:r>
            <a:r>
              <a:rPr lang="en-US" sz="1600" b="1" dirty="0"/>
              <a:t> i </a:t>
            </a:r>
            <a:r>
              <a:rPr lang="en-US" sz="1600" b="1" dirty="0" err="1"/>
              <a:t>nama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Neophodno</a:t>
            </a:r>
            <a:r>
              <a:rPr lang="en-US" sz="1600" b="1" dirty="0"/>
              <a:t> je </a:t>
            </a:r>
            <a:r>
              <a:rPr lang="en-US" sz="1600" b="1" dirty="0" err="1"/>
              <a:t>doneti</a:t>
            </a:r>
            <a:r>
              <a:rPr lang="en-US" sz="1600" b="1" dirty="0"/>
              <a:t> </a:t>
            </a:r>
            <a:r>
              <a:rPr lang="en-US" sz="1600" b="1" dirty="0" err="1"/>
              <a:t>uredbu</a:t>
            </a:r>
            <a:r>
              <a:rPr lang="en-US" sz="1600" b="1" dirty="0"/>
              <a:t> da se </a:t>
            </a:r>
            <a:r>
              <a:rPr lang="en-US" sz="1600" b="1" dirty="0" err="1"/>
              <a:t>potstiče</a:t>
            </a:r>
            <a:r>
              <a:rPr lang="en-US" sz="1600" b="1" dirty="0"/>
              <a:t> i </a:t>
            </a:r>
            <a:r>
              <a:rPr lang="en-US" sz="1600" b="1" dirty="0" err="1"/>
              <a:t>proizvodnja</a:t>
            </a:r>
            <a:r>
              <a:rPr lang="en-US" sz="1600" b="1" dirty="0"/>
              <a:t> </a:t>
            </a:r>
            <a:r>
              <a:rPr lang="en-US" sz="1600" b="1" dirty="0" err="1"/>
              <a:t>toplotne</a:t>
            </a:r>
            <a:r>
              <a:rPr lang="en-US" sz="1600" b="1" dirty="0"/>
              <a:t> </a:t>
            </a:r>
            <a:r>
              <a:rPr lang="en-US" sz="1600" b="1" dirty="0" err="1"/>
              <a:t>energije</a:t>
            </a:r>
            <a:r>
              <a:rPr lang="en-US" sz="1600" b="1" dirty="0"/>
              <a:t> </a:t>
            </a:r>
            <a:r>
              <a:rPr lang="en-US" sz="1600" b="1" dirty="0" err="1"/>
              <a:t>iz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, ne </a:t>
            </a:r>
            <a:r>
              <a:rPr lang="en-US" sz="1600" b="1" dirty="0" err="1"/>
              <a:t>samo</a:t>
            </a:r>
            <a:r>
              <a:rPr lang="en-US" sz="1600" b="1" dirty="0"/>
              <a:t> </a:t>
            </a:r>
            <a:r>
              <a:rPr lang="en-US" sz="1600" b="1" dirty="0" err="1"/>
              <a:t>električna</a:t>
            </a:r>
            <a:r>
              <a:rPr lang="en-US" sz="1600" b="1" dirty="0"/>
              <a:t> </a:t>
            </a:r>
            <a:r>
              <a:rPr lang="en-US" sz="1600" b="1" dirty="0" err="1"/>
              <a:t>energija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Uspostaviti</a:t>
            </a:r>
            <a:r>
              <a:rPr lang="en-US" sz="1600" b="1" dirty="0"/>
              <a:t> </a:t>
            </a:r>
            <a:r>
              <a:rPr lang="en-US" sz="1600" b="1" dirty="0" err="1"/>
              <a:t>tržište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 </a:t>
            </a:r>
            <a:r>
              <a:rPr lang="en-US" sz="1600" b="1" dirty="0" err="1"/>
              <a:t>preko</a:t>
            </a:r>
            <a:r>
              <a:rPr lang="en-US" sz="1600" b="1" dirty="0"/>
              <a:t> </a:t>
            </a:r>
            <a:r>
              <a:rPr lang="en-US" sz="1600" b="1" dirty="0" err="1"/>
              <a:t>Produktne</a:t>
            </a:r>
            <a:r>
              <a:rPr lang="en-US" sz="1600" b="1" dirty="0"/>
              <a:t> </a:t>
            </a:r>
            <a:r>
              <a:rPr lang="en-US" sz="1600" b="1" dirty="0" err="1"/>
              <a:t>berze</a:t>
            </a:r>
            <a:r>
              <a:rPr lang="en-US" sz="1600" b="1" dirty="0"/>
              <a:t> u </a:t>
            </a:r>
            <a:r>
              <a:rPr lang="en-US" sz="1600" b="1" dirty="0" err="1"/>
              <a:t>Novom</a:t>
            </a:r>
            <a:r>
              <a:rPr lang="en-US" sz="1600" b="1" dirty="0"/>
              <a:t> </a:t>
            </a:r>
            <a:r>
              <a:rPr lang="en-US" sz="1600" b="1" dirty="0" err="1" smtClean="0"/>
              <a:t>Sadu</a:t>
            </a:r>
            <a:r>
              <a:rPr lang="en-US" sz="1600" b="1" dirty="0" smtClean="0"/>
              <a:t>. Dr</a:t>
            </a:r>
            <a:r>
              <a:rPr lang="sr-Latn-RS" sz="1600" b="1" dirty="0" err="1" smtClean="0"/>
              <a:t>žava</a:t>
            </a:r>
            <a:r>
              <a:rPr lang="sr-Latn-RS" sz="1600" b="1" dirty="0" smtClean="0"/>
              <a:t> da pomogne.</a:t>
            </a:r>
            <a:endParaRPr lang="en-US" sz="1600" dirty="0"/>
          </a:p>
          <a:p>
            <a:pPr lvl="0"/>
            <a:r>
              <a:rPr lang="en-US" sz="1600" b="1" dirty="0" err="1"/>
              <a:t>Definisati</a:t>
            </a:r>
            <a:r>
              <a:rPr lang="en-US" sz="1600" b="1" dirty="0"/>
              <a:t> </a:t>
            </a:r>
            <a:r>
              <a:rPr lang="en-US" sz="1600" b="1" dirty="0" err="1"/>
              <a:t>kvalitet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 </a:t>
            </a:r>
            <a:r>
              <a:rPr lang="en-US" sz="1600" b="1" dirty="0" err="1"/>
              <a:t>prema</a:t>
            </a:r>
            <a:r>
              <a:rPr lang="en-US" sz="1600" b="1" dirty="0"/>
              <a:t> </a:t>
            </a:r>
            <a:r>
              <a:rPr lang="en-US" sz="1600" b="1" dirty="0" err="1"/>
              <a:t>evropskim</a:t>
            </a:r>
            <a:r>
              <a:rPr lang="en-US" sz="1600" b="1" dirty="0"/>
              <a:t> </a:t>
            </a:r>
            <a:r>
              <a:rPr lang="en-US" sz="1600" b="1" dirty="0" err="1"/>
              <a:t>standardima</a:t>
            </a:r>
            <a:r>
              <a:rPr lang="en-US" sz="1600" b="1" dirty="0"/>
              <a:t> i </a:t>
            </a:r>
            <a:r>
              <a:rPr lang="en-US" sz="1600" b="1" dirty="0" err="1"/>
              <a:t>standardima</a:t>
            </a:r>
            <a:r>
              <a:rPr lang="en-US" sz="1600" b="1" dirty="0"/>
              <a:t> </a:t>
            </a:r>
            <a:r>
              <a:rPr lang="en-US" sz="1600" b="1" dirty="0" err="1"/>
              <a:t>zemalja</a:t>
            </a:r>
            <a:r>
              <a:rPr lang="en-US" sz="1600" b="1" dirty="0"/>
              <a:t> u </a:t>
            </a:r>
            <a:r>
              <a:rPr lang="en-US" sz="1600" b="1" dirty="0" err="1"/>
              <a:t>koje</a:t>
            </a:r>
            <a:r>
              <a:rPr lang="en-US" sz="1600" b="1" dirty="0"/>
              <a:t> </a:t>
            </a:r>
            <a:r>
              <a:rPr lang="en-US" sz="1600" b="1" dirty="0" err="1"/>
              <a:t>prodajemo</a:t>
            </a:r>
            <a:r>
              <a:rPr lang="en-US" sz="1600" b="1" dirty="0"/>
              <a:t> </a:t>
            </a:r>
            <a:r>
              <a:rPr lang="en-US" sz="1600" b="1" dirty="0" err="1"/>
              <a:t>proizvode</a:t>
            </a:r>
            <a:r>
              <a:rPr lang="en-US" sz="1600" b="1" dirty="0"/>
              <a:t> od </a:t>
            </a:r>
            <a:r>
              <a:rPr lang="en-US" sz="1600" b="1" dirty="0" err="1"/>
              <a:t>biomase</a:t>
            </a:r>
            <a:r>
              <a:rPr lang="en-US" sz="1600" b="1" dirty="0"/>
              <a:t>, </a:t>
            </a:r>
            <a:r>
              <a:rPr lang="en-US" sz="1600" b="1" dirty="0" err="1"/>
              <a:t>pošto</a:t>
            </a:r>
            <a:r>
              <a:rPr lang="en-US" sz="1600" b="1" dirty="0"/>
              <a:t> </a:t>
            </a:r>
            <a:r>
              <a:rPr lang="en-US" sz="1600" b="1" dirty="0" err="1"/>
              <a:t>nemamo</a:t>
            </a:r>
            <a:r>
              <a:rPr lang="en-US" sz="1600" b="1" dirty="0"/>
              <a:t> </a:t>
            </a:r>
            <a:r>
              <a:rPr lang="en-US" sz="1600" b="1" dirty="0" err="1"/>
              <a:t>donetog</a:t>
            </a:r>
            <a:r>
              <a:rPr lang="en-US" sz="1600" b="1" dirty="0"/>
              <a:t> </a:t>
            </a:r>
            <a:r>
              <a:rPr lang="en-US" sz="1600" b="1" dirty="0" err="1"/>
              <a:t>domaćeg</a:t>
            </a:r>
            <a:r>
              <a:rPr lang="en-US" sz="1600" b="1" dirty="0"/>
              <a:t> </a:t>
            </a:r>
            <a:r>
              <a:rPr lang="en-US" sz="1600" b="1" dirty="0" err="1" smtClean="0"/>
              <a:t>standarda</a:t>
            </a:r>
            <a:r>
              <a:rPr lang="sr-Latn-RS" sz="1600" b="1" dirty="0" smtClean="0"/>
              <a:t>.  </a:t>
            </a:r>
            <a:r>
              <a:rPr lang="sr-Latn-RS" sz="1600" b="1" dirty="0"/>
              <a:t>R</a:t>
            </a:r>
            <a:r>
              <a:rPr lang="sr-Latn-RS" sz="1600" b="1" dirty="0" smtClean="0"/>
              <a:t>aditi na donošenju domaćeg standarda kvaliteta,</a:t>
            </a:r>
            <a:endParaRPr lang="en-US" sz="1600" dirty="0"/>
          </a:p>
          <a:p>
            <a:pPr lvl="0"/>
            <a:r>
              <a:rPr lang="en-US" sz="1600" b="1" dirty="0" err="1"/>
              <a:t>Formirati</a:t>
            </a:r>
            <a:r>
              <a:rPr lang="en-US" sz="1600" b="1" dirty="0"/>
              <a:t> fond </a:t>
            </a:r>
            <a:r>
              <a:rPr lang="en-US" sz="1600" b="1" dirty="0" err="1"/>
              <a:t>za</a:t>
            </a:r>
            <a:r>
              <a:rPr lang="en-US" sz="1600" b="1" dirty="0"/>
              <a:t> </a:t>
            </a:r>
            <a:r>
              <a:rPr lang="en-US" sz="1600" b="1" dirty="0" err="1"/>
              <a:t>korišćenje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Banke</a:t>
            </a:r>
            <a:r>
              <a:rPr lang="en-US" sz="1600" b="1" dirty="0"/>
              <a:t> da </a:t>
            </a:r>
            <a:r>
              <a:rPr lang="en-US" sz="1600" b="1" dirty="0" err="1"/>
              <a:t>daju</a:t>
            </a:r>
            <a:r>
              <a:rPr lang="en-US" sz="1600" b="1" dirty="0"/>
              <a:t> </a:t>
            </a:r>
            <a:r>
              <a:rPr lang="en-US" sz="1600" b="1" dirty="0" err="1"/>
              <a:t>kredite</a:t>
            </a:r>
            <a:r>
              <a:rPr lang="en-US" sz="1600" b="1" dirty="0"/>
              <a:t> </a:t>
            </a:r>
            <a:r>
              <a:rPr lang="en-US" sz="1600" b="1" dirty="0" err="1"/>
              <a:t>sa</a:t>
            </a:r>
            <a:r>
              <a:rPr lang="en-US" sz="1600" b="1" dirty="0"/>
              <a:t> </a:t>
            </a:r>
            <a:r>
              <a:rPr lang="en-US" sz="1600" b="1" dirty="0" err="1"/>
              <a:t>nižim</a:t>
            </a:r>
            <a:r>
              <a:rPr lang="en-US" sz="1600" b="1" dirty="0"/>
              <a:t> </a:t>
            </a:r>
            <a:r>
              <a:rPr lang="en-US" sz="1600" b="1" dirty="0" err="1"/>
              <a:t>kamatanim</a:t>
            </a:r>
            <a:r>
              <a:rPr lang="en-US" sz="1600" b="1" dirty="0"/>
              <a:t> </a:t>
            </a:r>
            <a:r>
              <a:rPr lang="en-US" sz="1600" b="1" dirty="0" err="1"/>
              <a:t>stopama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Kod</a:t>
            </a:r>
            <a:r>
              <a:rPr lang="en-US" sz="1600" b="1" dirty="0"/>
              <a:t> </a:t>
            </a:r>
            <a:r>
              <a:rPr lang="en-US" sz="1600" b="1" dirty="0" err="1"/>
              <a:t>domaće</a:t>
            </a:r>
            <a:r>
              <a:rPr lang="en-US" sz="1600" b="1" dirty="0"/>
              <a:t> </a:t>
            </a:r>
            <a:r>
              <a:rPr lang="en-US" sz="1600" b="1" dirty="0" err="1"/>
              <a:t>opreme</a:t>
            </a:r>
            <a:r>
              <a:rPr lang="en-US" sz="1600" b="1" dirty="0"/>
              <a:t> </a:t>
            </a:r>
            <a:r>
              <a:rPr lang="en-US" sz="1600" b="1" dirty="0" err="1"/>
              <a:t>koristiti</a:t>
            </a:r>
            <a:r>
              <a:rPr lang="en-US" sz="1600" b="1" dirty="0"/>
              <a:t> </a:t>
            </a:r>
            <a:r>
              <a:rPr lang="en-US" sz="1600" b="1" dirty="0" err="1"/>
              <a:t>vezivna</a:t>
            </a:r>
            <a:r>
              <a:rPr lang="en-US" sz="1600" b="1" dirty="0"/>
              <a:t> </a:t>
            </a:r>
            <a:r>
              <a:rPr lang="en-US" sz="1600" b="1" dirty="0" err="1"/>
              <a:t>sredstva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Podići</a:t>
            </a:r>
            <a:r>
              <a:rPr lang="en-US" sz="1600" b="1" dirty="0"/>
              <a:t> </a:t>
            </a:r>
            <a:r>
              <a:rPr lang="en-US" sz="1600" b="1" dirty="0" err="1"/>
              <a:t>kvalitet</a:t>
            </a:r>
            <a:r>
              <a:rPr lang="en-US" sz="1600" b="1" dirty="0"/>
              <a:t> </a:t>
            </a:r>
            <a:r>
              <a:rPr lang="en-US" sz="1600" b="1" dirty="0" err="1"/>
              <a:t>izrade</a:t>
            </a:r>
            <a:r>
              <a:rPr lang="en-US" sz="1600" b="1" dirty="0"/>
              <a:t> </a:t>
            </a:r>
            <a:r>
              <a:rPr lang="en-US" sz="1600" b="1" dirty="0" err="1"/>
              <a:t>domaće</a:t>
            </a:r>
            <a:r>
              <a:rPr lang="en-US" sz="1600" b="1" dirty="0"/>
              <a:t> </a:t>
            </a:r>
            <a:r>
              <a:rPr lang="en-US" sz="1600" b="1" dirty="0" err="1"/>
              <a:t>opreme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Akreditovati</a:t>
            </a:r>
            <a:r>
              <a:rPr lang="en-US" sz="1600" b="1" dirty="0"/>
              <a:t> </a:t>
            </a:r>
            <a:r>
              <a:rPr lang="en-US" sz="1600" b="1" dirty="0" err="1"/>
              <a:t>laboratorije</a:t>
            </a:r>
            <a:r>
              <a:rPr lang="en-US" sz="1600" b="1" dirty="0"/>
              <a:t> </a:t>
            </a:r>
            <a:r>
              <a:rPr lang="en-US" sz="1600" b="1" dirty="0" err="1"/>
              <a:t>za</a:t>
            </a:r>
            <a:r>
              <a:rPr lang="en-US" sz="1600" b="1" dirty="0"/>
              <a:t> </a:t>
            </a:r>
            <a:r>
              <a:rPr lang="en-US" sz="1600" b="1" dirty="0" err="1"/>
              <a:t>ispitivanje</a:t>
            </a:r>
            <a:r>
              <a:rPr lang="en-US" sz="1600" b="1" dirty="0"/>
              <a:t> </a:t>
            </a:r>
            <a:r>
              <a:rPr lang="en-US" sz="1600" b="1" dirty="0" err="1"/>
              <a:t>kvaliteta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 i </a:t>
            </a:r>
            <a:r>
              <a:rPr lang="en-US" sz="1600" b="1" dirty="0" err="1"/>
              <a:t>proizvoda</a:t>
            </a:r>
            <a:r>
              <a:rPr lang="en-US" sz="1600" b="1" dirty="0"/>
              <a:t> od </a:t>
            </a:r>
            <a:r>
              <a:rPr lang="en-US" sz="1600" b="1" dirty="0" err="1"/>
              <a:t>biomase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Usmeriti</a:t>
            </a:r>
            <a:r>
              <a:rPr lang="en-US" sz="1600" b="1" dirty="0"/>
              <a:t> </a:t>
            </a:r>
            <a:r>
              <a:rPr lang="en-US" sz="1600" b="1" dirty="0" err="1"/>
              <a:t>investicije</a:t>
            </a:r>
            <a:r>
              <a:rPr lang="en-US" sz="1600" b="1" dirty="0"/>
              <a:t> u </a:t>
            </a:r>
            <a:r>
              <a:rPr lang="en-US" sz="1600" b="1" dirty="0" err="1"/>
              <a:t>pogone</a:t>
            </a:r>
            <a:r>
              <a:rPr lang="en-US" sz="1600" b="1" dirty="0"/>
              <a:t> </a:t>
            </a:r>
            <a:r>
              <a:rPr lang="en-US" sz="1600" b="1" dirty="0" err="1"/>
              <a:t>za</a:t>
            </a:r>
            <a:r>
              <a:rPr lang="en-US" sz="1600" b="1" dirty="0"/>
              <a:t> </a:t>
            </a:r>
            <a:r>
              <a:rPr lang="en-US" sz="1600" b="1" dirty="0" err="1"/>
              <a:t>preradu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 u </a:t>
            </a:r>
            <a:r>
              <a:rPr lang="en-US" sz="1600" b="1" dirty="0" err="1"/>
              <a:t>cilju</a:t>
            </a:r>
            <a:r>
              <a:rPr lang="en-US" sz="1600" b="1" dirty="0"/>
              <a:t> </a:t>
            </a:r>
            <a:r>
              <a:rPr lang="en-US" sz="1600" b="1" dirty="0" err="1"/>
              <a:t>proizvodnje</a:t>
            </a:r>
            <a:r>
              <a:rPr lang="en-US" sz="1600" b="1" dirty="0"/>
              <a:t> </a:t>
            </a:r>
            <a:r>
              <a:rPr lang="en-US" sz="1600" b="1" dirty="0" err="1"/>
              <a:t>energije</a:t>
            </a:r>
            <a:r>
              <a:rPr lang="en-US" sz="1600" b="1" dirty="0"/>
              <a:t>, </a:t>
            </a:r>
            <a:r>
              <a:rPr lang="en-US" sz="1600" b="1" dirty="0" err="1" smtClean="0"/>
              <a:t>goriva</a:t>
            </a:r>
            <a:r>
              <a:rPr lang="sr-Latn-RS" sz="1600" b="1" dirty="0" smtClean="0"/>
              <a:t>, </a:t>
            </a:r>
            <a:r>
              <a:rPr lang="en-US" sz="1600" b="1" dirty="0" smtClean="0"/>
              <a:t> </a:t>
            </a:r>
            <a:r>
              <a:rPr lang="en-US" sz="1600" b="1" dirty="0" err="1"/>
              <a:t>zaposlenja</a:t>
            </a:r>
            <a:r>
              <a:rPr lang="en-US" sz="1600" b="1" dirty="0"/>
              <a:t> </a:t>
            </a:r>
            <a:r>
              <a:rPr lang="en-US" sz="1600" b="1" dirty="0" err="1" smtClean="0"/>
              <a:t>mladih</a:t>
            </a:r>
            <a:r>
              <a:rPr lang="sr-Latn-RS" sz="1600" b="1" dirty="0" smtClean="0"/>
              <a:t> i </a:t>
            </a:r>
            <a:r>
              <a:rPr lang="sr-Latn-RS" sz="1600" b="1" dirty="0"/>
              <a:t>z</a:t>
            </a:r>
            <a:r>
              <a:rPr lang="sr-Latn-RS" sz="1600" b="1" dirty="0" smtClean="0"/>
              <a:t>aštite životne sredine</a:t>
            </a:r>
            <a:r>
              <a:rPr lang="en-US" sz="1600" b="1" dirty="0" smtClean="0"/>
              <a:t>.</a:t>
            </a:r>
            <a:endParaRPr lang="en-US" sz="1600" dirty="0"/>
          </a:p>
          <a:p>
            <a:pPr lvl="0"/>
            <a:r>
              <a:rPr lang="en-US" sz="1600" b="1" dirty="0" err="1"/>
              <a:t>Obrazovati</a:t>
            </a:r>
            <a:r>
              <a:rPr lang="en-US" sz="1600" b="1" dirty="0"/>
              <a:t> </a:t>
            </a:r>
            <a:r>
              <a:rPr lang="en-US" sz="1600" b="1" dirty="0" err="1"/>
              <a:t>kadrove</a:t>
            </a:r>
            <a:r>
              <a:rPr lang="en-US" sz="1600" b="1" dirty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svim</a:t>
            </a:r>
            <a:r>
              <a:rPr lang="en-US" sz="1600" b="1" dirty="0"/>
              <a:t> </a:t>
            </a:r>
            <a:r>
              <a:rPr lang="en-US" sz="1600" b="1" dirty="0" err="1"/>
              <a:t>nivoima</a:t>
            </a:r>
            <a:r>
              <a:rPr lang="en-US" sz="1600" b="1" dirty="0"/>
              <a:t> u </a:t>
            </a:r>
            <a:r>
              <a:rPr lang="en-US" sz="1600" b="1" dirty="0" err="1"/>
              <a:t>cilju</a:t>
            </a:r>
            <a:r>
              <a:rPr lang="en-US" sz="1600" b="1" dirty="0"/>
              <a:t> </a:t>
            </a:r>
            <a:r>
              <a:rPr lang="en-US" sz="1600" b="1" dirty="0" err="1"/>
              <a:t>efikasnog</a:t>
            </a:r>
            <a:r>
              <a:rPr lang="en-US" sz="1600" b="1" dirty="0"/>
              <a:t> </a:t>
            </a:r>
            <a:r>
              <a:rPr lang="en-US" sz="1600" b="1" dirty="0" err="1"/>
              <a:t>korišćenja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,</a:t>
            </a:r>
            <a:endParaRPr lang="en-US" sz="1600" dirty="0"/>
          </a:p>
          <a:p>
            <a:pPr lvl="0"/>
            <a:r>
              <a:rPr lang="en-US" sz="1600" b="1" dirty="0" err="1"/>
              <a:t>Formirati</a:t>
            </a:r>
            <a:r>
              <a:rPr lang="en-US" sz="1600" b="1" dirty="0"/>
              <a:t> </a:t>
            </a:r>
            <a:r>
              <a:rPr lang="en-US" sz="1600" b="1" dirty="0" err="1"/>
              <a:t>javna</a:t>
            </a:r>
            <a:r>
              <a:rPr lang="en-US" sz="1600" b="1" dirty="0"/>
              <a:t> </a:t>
            </a:r>
            <a:r>
              <a:rPr lang="en-US" sz="1600" b="1" dirty="0" err="1"/>
              <a:t>skladišta</a:t>
            </a:r>
            <a:r>
              <a:rPr lang="en-US" sz="1600" b="1" dirty="0"/>
              <a:t> </a:t>
            </a:r>
            <a:r>
              <a:rPr lang="en-US" sz="1600" b="1" dirty="0" err="1"/>
              <a:t>biomase</a:t>
            </a:r>
            <a:r>
              <a:rPr lang="en-US" sz="1600" b="1" dirty="0"/>
              <a:t> </a:t>
            </a:r>
            <a:r>
              <a:rPr lang="en-US" sz="1600" b="1" dirty="0" err="1"/>
              <a:t>po</a:t>
            </a:r>
            <a:r>
              <a:rPr lang="en-US" sz="1600" b="1" dirty="0"/>
              <a:t> </a:t>
            </a:r>
            <a:r>
              <a:rPr lang="en-US" sz="1600" b="1" dirty="0" err="1"/>
              <a:t>mestima</a:t>
            </a:r>
            <a:r>
              <a:rPr lang="en-US" sz="1600" b="1" dirty="0"/>
              <a:t> i </a:t>
            </a:r>
            <a:r>
              <a:rPr lang="en-US" sz="1600" b="1" dirty="0" err="1"/>
              <a:t>gradovima</a:t>
            </a:r>
            <a:r>
              <a:rPr lang="en-US" sz="1600" b="1" dirty="0"/>
              <a:t>, </a:t>
            </a:r>
            <a:r>
              <a:rPr lang="en-US" sz="1600" b="1" dirty="0" err="1"/>
              <a:t>izgraditi</a:t>
            </a:r>
            <a:r>
              <a:rPr lang="en-US" sz="1600" b="1" dirty="0"/>
              <a:t> </a:t>
            </a:r>
            <a:r>
              <a:rPr lang="en-US" sz="1600" b="1" dirty="0" err="1"/>
              <a:t>nadstrešnice</a:t>
            </a:r>
            <a:r>
              <a:rPr lang="en-US" sz="1600" b="1" dirty="0"/>
              <a:t>, </a:t>
            </a:r>
            <a:r>
              <a:rPr lang="en-US" sz="1600" b="1" dirty="0" err="1"/>
              <a:t>šupe</a:t>
            </a:r>
            <a:r>
              <a:rPr lang="en-US" sz="1600" b="1" dirty="0"/>
              <a:t>, </a:t>
            </a:r>
            <a:r>
              <a:rPr lang="en-US" sz="1600" b="1" dirty="0" err="1"/>
              <a:t>ocedne</a:t>
            </a:r>
            <a:r>
              <a:rPr lang="en-US" sz="1600" b="1" dirty="0"/>
              <a:t> </a:t>
            </a:r>
            <a:r>
              <a:rPr lang="en-US" sz="1600" b="1" dirty="0" err="1"/>
              <a:t>terene</a:t>
            </a:r>
            <a:r>
              <a:rPr lang="en-US" sz="1600" b="1" dirty="0"/>
              <a:t>, </a:t>
            </a:r>
            <a:r>
              <a:rPr lang="en-US" sz="1600" b="1" dirty="0" err="1"/>
              <a:t>skladištiti</a:t>
            </a:r>
            <a:r>
              <a:rPr lang="en-US" sz="1600" b="1" dirty="0"/>
              <a:t> u </a:t>
            </a:r>
            <a:r>
              <a:rPr lang="en-US" sz="1600" b="1" dirty="0" err="1"/>
              <a:t>kamare</a:t>
            </a:r>
            <a:r>
              <a:rPr lang="en-US" sz="1600" b="1" dirty="0"/>
              <a:t>, </a:t>
            </a:r>
            <a:r>
              <a:rPr lang="sr-Latn-RS" sz="1600" b="1" dirty="0" smtClean="0"/>
              <a:t>OVU INICIJATIVU ZASTUPA POKRAJINSKI SEKRETARIJAT ZA ENERG.</a:t>
            </a:r>
            <a:endParaRPr lang="en-US" sz="1600" dirty="0"/>
          </a:p>
          <a:p>
            <a:pPr lvl="0"/>
            <a:r>
              <a:rPr lang="en-US" sz="1600" b="1" dirty="0" err="1" smtClean="0"/>
              <a:t>Kori</a:t>
            </a:r>
            <a:r>
              <a:rPr lang="sr-Latn-RS" sz="1600" b="1" dirty="0" err="1" smtClean="0"/>
              <a:t>stiti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biomas</a:t>
            </a:r>
            <a:r>
              <a:rPr lang="sr-Latn-RS" sz="1600" b="1" dirty="0" smtClean="0"/>
              <a:t>u</a:t>
            </a:r>
            <a:r>
              <a:rPr lang="en-US" sz="1600" b="1" dirty="0" smtClean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mestu</a:t>
            </a:r>
            <a:r>
              <a:rPr lang="en-US" sz="1600" b="1" dirty="0"/>
              <a:t> </a:t>
            </a:r>
            <a:r>
              <a:rPr lang="en-US" sz="1600" b="1" dirty="0" err="1" smtClean="0"/>
              <a:t>sakupljanja</a:t>
            </a:r>
            <a:r>
              <a:rPr lang="sr-Latn-RS" sz="1600" b="1" dirty="0" smtClean="0"/>
              <a:t> jer su tada najmanji troškovi</a:t>
            </a:r>
            <a:r>
              <a:rPr lang="en-US" sz="1600" b="1" dirty="0" smtClean="0"/>
              <a:t>: </a:t>
            </a:r>
            <a:r>
              <a:rPr lang="en-US" sz="1600" b="1" dirty="0" err="1"/>
              <a:t>slamu</a:t>
            </a:r>
            <a:r>
              <a:rPr lang="en-US" sz="1600" b="1" dirty="0"/>
              <a:t> u </a:t>
            </a:r>
            <a:r>
              <a:rPr lang="en-US" sz="1600" b="1" dirty="0" err="1"/>
              <a:t>balama</a:t>
            </a:r>
            <a:r>
              <a:rPr lang="en-US" sz="1600" b="1" dirty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ekonomiji</a:t>
            </a:r>
            <a:r>
              <a:rPr lang="en-US" sz="1600" b="1" dirty="0"/>
              <a:t>, </a:t>
            </a:r>
            <a:r>
              <a:rPr lang="en-US" sz="1600" b="1" dirty="0" err="1"/>
              <a:t>suncokretovu</a:t>
            </a:r>
            <a:r>
              <a:rPr lang="en-US" sz="1600" b="1" dirty="0"/>
              <a:t> </a:t>
            </a:r>
            <a:r>
              <a:rPr lang="en-US" sz="1600" b="1" dirty="0" err="1"/>
              <a:t>ljusku</a:t>
            </a:r>
            <a:r>
              <a:rPr lang="en-US" sz="1600" b="1" dirty="0"/>
              <a:t> u </a:t>
            </a:r>
            <a:r>
              <a:rPr lang="en-US" sz="1600" b="1" dirty="0" err="1"/>
              <a:t>uljarama</a:t>
            </a:r>
            <a:r>
              <a:rPr lang="en-US" sz="1600" b="1" dirty="0"/>
              <a:t>, </a:t>
            </a:r>
            <a:r>
              <a:rPr lang="en-US" sz="1600" b="1" dirty="0" err="1"/>
              <a:t>piljevinu</a:t>
            </a:r>
            <a:r>
              <a:rPr lang="en-US" sz="1600" b="1" dirty="0"/>
              <a:t> u </a:t>
            </a:r>
            <a:r>
              <a:rPr lang="en-US" sz="1600" b="1" dirty="0" err="1"/>
              <a:t>drvnoj</a:t>
            </a:r>
            <a:r>
              <a:rPr lang="en-US" sz="1600" b="1" dirty="0"/>
              <a:t> </a:t>
            </a:r>
            <a:r>
              <a:rPr lang="en-US" sz="1600" b="1" dirty="0" err="1"/>
              <a:t>industriji</a:t>
            </a:r>
            <a:r>
              <a:rPr lang="en-US" sz="1600" b="1" dirty="0"/>
              <a:t> </a:t>
            </a:r>
            <a:r>
              <a:rPr lang="en-US" sz="1600" b="1" dirty="0" err="1"/>
              <a:t>ili</a:t>
            </a:r>
            <a:r>
              <a:rPr lang="en-US" sz="1600" b="1" dirty="0"/>
              <a:t> </a:t>
            </a:r>
            <a:r>
              <a:rPr lang="en-US" sz="1600" b="1" dirty="0" err="1"/>
              <a:t>industriji</a:t>
            </a:r>
            <a:r>
              <a:rPr lang="en-US" sz="1600" b="1" dirty="0"/>
              <a:t> </a:t>
            </a:r>
            <a:r>
              <a:rPr lang="en-US" sz="1600" b="1" dirty="0" err="1"/>
              <a:t>nameštaja</a:t>
            </a:r>
            <a:r>
              <a:rPr lang="en-US" sz="1600" b="1" dirty="0"/>
              <a:t>, </a:t>
            </a:r>
            <a:r>
              <a:rPr lang="en-US" sz="1600" b="1" dirty="0" err="1"/>
              <a:t>oklasak</a:t>
            </a:r>
            <a:r>
              <a:rPr lang="en-US" sz="1600" b="1" dirty="0"/>
              <a:t> od </a:t>
            </a:r>
            <a:r>
              <a:rPr lang="en-US" sz="1600" b="1" dirty="0" err="1"/>
              <a:t>kukuruza</a:t>
            </a:r>
            <a:r>
              <a:rPr lang="en-US" sz="1600" b="1" dirty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semenskim</a:t>
            </a:r>
            <a:r>
              <a:rPr lang="en-US" sz="1600" b="1" dirty="0"/>
              <a:t> </a:t>
            </a:r>
            <a:r>
              <a:rPr lang="en-US" sz="1600" b="1" dirty="0" err="1"/>
              <a:t>centrima</a:t>
            </a:r>
            <a:r>
              <a:rPr lang="en-US" sz="1600" b="1" dirty="0"/>
              <a:t>, </a:t>
            </a:r>
            <a:r>
              <a:rPr lang="en-US" sz="1600" b="1" dirty="0" err="1"/>
              <a:t>otpatke</a:t>
            </a:r>
            <a:r>
              <a:rPr lang="en-US" sz="1600" b="1" dirty="0"/>
              <a:t> od </a:t>
            </a:r>
            <a:r>
              <a:rPr lang="en-US" sz="1600" b="1" dirty="0" err="1"/>
              <a:t>šećerne</a:t>
            </a:r>
            <a:r>
              <a:rPr lang="en-US" sz="1600" b="1" dirty="0"/>
              <a:t> </a:t>
            </a:r>
            <a:r>
              <a:rPr lang="en-US" sz="1600" b="1" dirty="0" err="1"/>
              <a:t>repe</a:t>
            </a:r>
            <a:r>
              <a:rPr lang="en-US" sz="1600" b="1" dirty="0"/>
              <a:t> u </a:t>
            </a:r>
            <a:r>
              <a:rPr lang="en-US" sz="1600" b="1" dirty="0" err="1"/>
              <a:t>šećeranama</a:t>
            </a:r>
            <a:r>
              <a:rPr lang="en-US" sz="1600" b="1" dirty="0"/>
              <a:t>, </a:t>
            </a:r>
            <a:r>
              <a:rPr lang="sr-Latn-RS" sz="1600" b="1" dirty="0" smtClean="0"/>
              <a:t>otpatke od krompira u prehrambenoj industriji, itd.</a:t>
            </a:r>
            <a:endParaRPr lang="en-US" sz="16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335425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008112"/>
          </a:xfrm>
        </p:spPr>
        <p:txBody>
          <a:bodyPr>
            <a:normAutofit/>
          </a:bodyPr>
          <a:lstStyle/>
          <a:p>
            <a:r>
              <a:rPr lang="sr-Latn-RS" sz="4800" b="1" dirty="0" smtClean="0"/>
              <a:t>HVALA NA PAŽNJI!</a:t>
            </a:r>
            <a:endParaRPr lang="en-US" sz="4800" b="1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1691680" y="1130841"/>
            <a:ext cx="60486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4000" b="1" dirty="0"/>
              <a:t>THANK YOU VERY MUCH!</a:t>
            </a:r>
            <a:endParaRPr lang="en-US" sz="4000" b="1" dirty="0"/>
          </a:p>
        </p:txBody>
      </p:sp>
      <p:pic>
        <p:nvPicPr>
          <p:cNvPr id="6" name="Picture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624" y="1838727"/>
            <a:ext cx="6984776" cy="4686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7527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20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SADRŽAJ IZLAGANJA</a:t>
            </a:r>
            <a:endParaRPr lang="en-US" b="1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899592" y="1988840"/>
            <a:ext cx="71287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RS" sz="3200" b="1" dirty="0"/>
              <a:t>1. Potencijali biomase</a:t>
            </a:r>
            <a:endParaRPr lang="en-US" sz="3200" dirty="0"/>
          </a:p>
          <a:p>
            <a:pPr lvl="0"/>
            <a:r>
              <a:rPr lang="sr-Latn-RS" sz="3200" b="1" dirty="0"/>
              <a:t>2. </a:t>
            </a:r>
            <a:r>
              <a:rPr lang="sr-Latn-RS" sz="3200" b="1" dirty="0" smtClean="0"/>
              <a:t>Primenjen</a:t>
            </a:r>
            <a:r>
              <a:rPr lang="en-US" sz="3200" b="1" dirty="0" smtClean="0"/>
              <a:t>e</a:t>
            </a:r>
            <a:r>
              <a:rPr lang="sr-Latn-RS" sz="3200" b="1" dirty="0" smtClean="0"/>
              <a:t> </a:t>
            </a:r>
            <a:r>
              <a:rPr lang="sr-Latn-RS" sz="3200" b="1" dirty="0" err="1" smtClean="0"/>
              <a:t>tehnologij</a:t>
            </a:r>
            <a:r>
              <a:rPr lang="en-US" sz="3200" b="1" dirty="0" smtClean="0"/>
              <a:t>e</a:t>
            </a:r>
            <a:r>
              <a:rPr lang="sr-Latn-RS" sz="3200" b="1" dirty="0" smtClean="0"/>
              <a:t>: </a:t>
            </a:r>
            <a:r>
              <a:rPr lang="sr-Latn-RS" sz="3200" b="1" dirty="0"/>
              <a:t>male, </a:t>
            </a:r>
            <a:endParaRPr lang="sr-Latn-RS" sz="3200" b="1" dirty="0" smtClean="0"/>
          </a:p>
          <a:p>
            <a:pPr lvl="0" algn="ctr"/>
            <a:r>
              <a:rPr lang="sr-Latn-RS" sz="3200" b="1" dirty="0" smtClean="0"/>
              <a:t>srednje </a:t>
            </a:r>
            <a:r>
              <a:rPr lang="sr-Latn-RS" sz="3200" b="1" dirty="0"/>
              <a:t>i velike firme</a:t>
            </a:r>
            <a:endParaRPr lang="en-US" sz="3200" dirty="0"/>
          </a:p>
          <a:p>
            <a:pPr lvl="0"/>
            <a:r>
              <a:rPr lang="sr-Latn-RS" sz="3200" b="1" dirty="0"/>
              <a:t>3. </a:t>
            </a:r>
            <a:r>
              <a:rPr lang="sr-Latn-RS" sz="3200" b="1" dirty="0" smtClean="0"/>
              <a:t>Tehnik</a:t>
            </a:r>
            <a:r>
              <a:rPr lang="en-US" sz="3200" b="1" dirty="0" smtClean="0"/>
              <a:t>a</a:t>
            </a:r>
            <a:r>
              <a:rPr lang="sr-Latn-RS" sz="3200" b="1" dirty="0" smtClean="0"/>
              <a:t> </a:t>
            </a:r>
            <a:r>
              <a:rPr lang="sr-Latn-RS" sz="3200" b="1" dirty="0" err="1" smtClean="0"/>
              <a:t>koj</a:t>
            </a:r>
            <a:r>
              <a:rPr lang="en-US" sz="3200" b="1" dirty="0" smtClean="0"/>
              <a:t>a</a:t>
            </a:r>
            <a:r>
              <a:rPr lang="sr-Latn-RS" sz="3200" b="1" dirty="0" smtClean="0"/>
              <a:t> </a:t>
            </a:r>
            <a:r>
              <a:rPr lang="sr-Latn-RS" sz="3200" b="1" dirty="0"/>
              <a:t>se </a:t>
            </a:r>
            <a:r>
              <a:rPr lang="sr-Latn-RS" sz="3200" b="1" dirty="0" smtClean="0"/>
              <a:t>korist</a:t>
            </a:r>
            <a:r>
              <a:rPr lang="en-US" sz="3200" b="1" dirty="0" smtClean="0"/>
              <a:t>i</a:t>
            </a:r>
          </a:p>
          <a:p>
            <a:pPr lvl="0"/>
            <a:r>
              <a:rPr lang="en-US" sz="3200" b="1" dirty="0" smtClean="0"/>
              <a:t>4. </a:t>
            </a:r>
            <a:r>
              <a:rPr lang="en-US" sz="3200" b="1" dirty="0" err="1" smtClean="0"/>
              <a:t>Broj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postrojenja</a:t>
            </a:r>
            <a:r>
              <a:rPr lang="sr-Latn-RS" sz="3200" b="1" dirty="0" smtClean="0"/>
              <a:t> u radu</a:t>
            </a:r>
            <a:endParaRPr lang="sr-Latn-RS" sz="3200" b="1" dirty="0"/>
          </a:p>
          <a:p>
            <a:pPr lvl="0"/>
            <a:r>
              <a:rPr lang="en-US" sz="3200" b="1" dirty="0" smtClean="0"/>
              <a:t>5</a:t>
            </a:r>
            <a:r>
              <a:rPr lang="sr-Latn-RS" sz="3200" b="1" dirty="0" smtClean="0"/>
              <a:t>. </a:t>
            </a:r>
            <a:r>
              <a:rPr lang="sr-Latn-RS" sz="3200" b="1" dirty="0"/>
              <a:t>Tržište biomase: </a:t>
            </a:r>
          </a:p>
          <a:p>
            <a:pPr lvl="0" algn="ctr"/>
            <a:r>
              <a:rPr lang="en-US" sz="3200" b="1" dirty="0" smtClean="0"/>
              <a:t>- </a:t>
            </a:r>
            <a:r>
              <a:rPr lang="sr-Latn-RS" sz="3200" b="1" dirty="0" smtClean="0"/>
              <a:t>cene </a:t>
            </a:r>
            <a:r>
              <a:rPr lang="sr-Latn-RS" sz="3200" b="1" dirty="0"/>
              <a:t>biomase i postrojenja</a:t>
            </a:r>
            <a:endParaRPr lang="en-US" sz="3200" dirty="0"/>
          </a:p>
          <a:p>
            <a:pPr lvl="0"/>
            <a:r>
              <a:rPr lang="en-US" sz="3200" b="1" dirty="0" smtClean="0"/>
              <a:t>6</a:t>
            </a:r>
            <a:r>
              <a:rPr lang="sr-Latn-RS" sz="3200" b="1" dirty="0" smtClean="0"/>
              <a:t>. </a:t>
            </a:r>
            <a:r>
              <a:rPr lang="sr-Latn-RS" sz="3200" b="1" dirty="0"/>
              <a:t>Problemi u korišćenju biomase</a:t>
            </a:r>
            <a:endParaRPr lang="en-US" sz="3200" dirty="0"/>
          </a:p>
          <a:p>
            <a:pPr lvl="0"/>
            <a:r>
              <a:rPr lang="en-US" sz="3200" b="1" dirty="0" smtClean="0"/>
              <a:t>7</a:t>
            </a:r>
            <a:r>
              <a:rPr lang="sr-Latn-RS" sz="3200" b="1" dirty="0" smtClean="0"/>
              <a:t>. Predlog rešenja problema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30618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936103"/>
          </a:xfrm>
        </p:spPr>
        <p:txBody>
          <a:bodyPr>
            <a:normAutofit fontScale="90000"/>
          </a:bodyPr>
          <a:lstStyle/>
          <a:p>
            <a:r>
              <a:rPr lang="sr-Latn-RS" b="1" dirty="0" smtClean="0"/>
              <a:t>ŠTA PODRAZUMEVAMO POD POJMOM BIOMASA?</a:t>
            </a:r>
            <a:endParaRPr lang="en-US" b="1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611560" y="1556792"/>
            <a:ext cx="8352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b="1" dirty="0"/>
              <a:t>Biomasa je </a:t>
            </a:r>
            <a:r>
              <a:rPr lang="sr-Latn-RS" sz="2400" b="1" dirty="0" err="1"/>
              <a:t>biorazgradljivi</a:t>
            </a:r>
            <a:r>
              <a:rPr lang="sr-Latn-RS" sz="2400" b="1" dirty="0"/>
              <a:t> deo biljaka ili otpada (Direktiva 2003/30/EC od 8.05.2003.</a:t>
            </a:r>
            <a:endParaRPr lang="en-US" sz="2400" dirty="0"/>
          </a:p>
          <a:p>
            <a:pPr lvl="0"/>
            <a:r>
              <a:rPr lang="sr-Latn-RS" sz="2400" b="1" dirty="0"/>
              <a:t>- Slama </a:t>
            </a:r>
            <a:r>
              <a:rPr lang="sr-Latn-RS" sz="2400" b="1" dirty="0" err="1"/>
              <a:t>strnih</a:t>
            </a:r>
            <a:r>
              <a:rPr lang="sr-Latn-RS" sz="2400" b="1" dirty="0"/>
              <a:t> žita: pšenice, </a:t>
            </a:r>
            <a:r>
              <a:rPr lang="en-US" sz="2400" b="1" dirty="0" smtClean="0"/>
              <a:t>je</a:t>
            </a:r>
            <a:r>
              <a:rPr lang="sr-Latn-RS" sz="2400" b="1" dirty="0" err="1" smtClean="0"/>
              <a:t>čm</a:t>
            </a:r>
            <a:r>
              <a:rPr lang="en-US" sz="2400" b="1" dirty="0" smtClean="0"/>
              <a:t>a, </a:t>
            </a:r>
            <a:r>
              <a:rPr lang="en-US" sz="2400" b="1" dirty="0" err="1" smtClean="0"/>
              <a:t>ra</a:t>
            </a:r>
            <a:r>
              <a:rPr lang="sr-Latn-RS" sz="2400" b="1" dirty="0" smtClean="0"/>
              <a:t>ži, itd</a:t>
            </a:r>
            <a:r>
              <a:rPr lang="sr-Latn-RS" sz="2400" b="1" dirty="0"/>
              <a:t>.</a:t>
            </a:r>
            <a:endParaRPr lang="en-US" sz="2400" dirty="0"/>
          </a:p>
          <a:p>
            <a:pPr lvl="0"/>
            <a:r>
              <a:rPr lang="sr-Latn-RS" sz="2400" b="1" dirty="0"/>
              <a:t>- Kukuruzovina (stabljika </a:t>
            </a:r>
            <a:r>
              <a:rPr lang="sr-Latn-RS" sz="2400" b="1" dirty="0" smtClean="0"/>
              <a:t>kukuruza, šaša, </a:t>
            </a:r>
            <a:r>
              <a:rPr lang="sr-Latn-RS" sz="2400" b="1" dirty="0" err="1" smtClean="0"/>
              <a:t>tuluzina</a:t>
            </a:r>
            <a:r>
              <a:rPr lang="sr-Latn-RS" sz="2400" b="1" dirty="0" smtClean="0"/>
              <a:t>),</a:t>
            </a:r>
            <a:endParaRPr lang="en-US" sz="2400" dirty="0"/>
          </a:p>
          <a:p>
            <a:pPr lvl="0"/>
            <a:r>
              <a:rPr lang="sr-Latn-RS" sz="2400" b="1" dirty="0"/>
              <a:t>- </a:t>
            </a:r>
            <a:r>
              <a:rPr lang="sr-Latn-RS" sz="2400" b="1" dirty="0" err="1"/>
              <a:t>Oklasak</a:t>
            </a:r>
            <a:r>
              <a:rPr lang="sr-Latn-RS" sz="2400" b="1" dirty="0"/>
              <a:t> od klipa kukuruza, </a:t>
            </a:r>
            <a:r>
              <a:rPr lang="sr-Latn-RS" sz="2400" b="1" dirty="0" err="1"/>
              <a:t>kočanka</a:t>
            </a:r>
            <a:r>
              <a:rPr lang="sr-Latn-RS" sz="2400" b="1" dirty="0"/>
              <a:t>, </a:t>
            </a:r>
            <a:r>
              <a:rPr lang="sr-Latn-RS" sz="2400" b="1" dirty="0" err="1"/>
              <a:t>šapurika</a:t>
            </a:r>
            <a:r>
              <a:rPr lang="sr-Latn-RS" sz="2400" b="1" dirty="0"/>
              <a:t>, čokanj, </a:t>
            </a:r>
            <a:r>
              <a:rPr lang="en-US" sz="2400" b="1" dirty="0" err="1" smtClean="0"/>
              <a:t>vreteno</a:t>
            </a:r>
            <a:r>
              <a:rPr lang="en-US" sz="2400" b="1" dirty="0" smtClean="0"/>
              <a:t>,</a:t>
            </a:r>
            <a:endParaRPr lang="en-US" sz="2400" dirty="0"/>
          </a:p>
          <a:p>
            <a:pPr lvl="0"/>
            <a:r>
              <a:rPr lang="sr-Latn-RS" sz="2400" b="1" dirty="0"/>
              <a:t>- Stabljika i glave suncokreta,</a:t>
            </a:r>
            <a:endParaRPr lang="en-US" sz="2400" dirty="0"/>
          </a:p>
          <a:p>
            <a:pPr lvl="0"/>
            <a:r>
              <a:rPr lang="sr-Latn-RS" sz="2400" b="1" dirty="0"/>
              <a:t>- Ljuske suncokreta,</a:t>
            </a:r>
            <a:endParaRPr lang="en-US" sz="2400" dirty="0"/>
          </a:p>
          <a:p>
            <a:pPr lvl="0"/>
            <a:r>
              <a:rPr lang="sr-Latn-RS" sz="2400" b="1" dirty="0"/>
              <a:t>- Slama </a:t>
            </a:r>
            <a:r>
              <a:rPr lang="sr-Latn-RS" sz="2400" b="1" dirty="0" err="1"/>
              <a:t>uljnih</a:t>
            </a:r>
            <a:r>
              <a:rPr lang="sr-Latn-RS" sz="2400" b="1" dirty="0"/>
              <a:t> kultura: soje, uljane repice, itd.</a:t>
            </a:r>
            <a:endParaRPr lang="en-US" sz="2400" dirty="0"/>
          </a:p>
          <a:p>
            <a:pPr lvl="0"/>
            <a:r>
              <a:rPr lang="sr-Latn-RS" sz="2400" b="1" dirty="0"/>
              <a:t>- Lišće, trava, trska, itd.</a:t>
            </a:r>
            <a:endParaRPr lang="en-US" sz="2400" dirty="0"/>
          </a:p>
          <a:p>
            <a:pPr lvl="0"/>
            <a:r>
              <a:rPr lang="sr-Latn-RS" sz="2400" b="1" dirty="0"/>
              <a:t>- Koštice voća,</a:t>
            </a:r>
            <a:endParaRPr lang="en-US" sz="2400" dirty="0"/>
          </a:p>
          <a:p>
            <a:pPr lvl="0"/>
            <a:r>
              <a:rPr lang="sr-Latn-RS" sz="2400" b="1" dirty="0"/>
              <a:t>- Ljuske krompira, jabuka, crnog luka, mahune graška, glave, lišće i ljuske </a:t>
            </a:r>
            <a:r>
              <a:rPr lang="sr-Latn-RS" sz="2400" b="1" dirty="0" smtClean="0"/>
              <a:t>šećer. </a:t>
            </a:r>
            <a:r>
              <a:rPr lang="sr-Latn-RS" sz="2400" b="1" dirty="0"/>
              <a:t>repe, ostaci od isceđenog grozda grožđa, itd.</a:t>
            </a:r>
            <a:endParaRPr lang="en-US" sz="2400" dirty="0"/>
          </a:p>
          <a:p>
            <a:pPr lvl="0"/>
            <a:r>
              <a:rPr lang="sr-Latn-RS" sz="2400" b="1" dirty="0"/>
              <a:t>- Tečni </a:t>
            </a:r>
            <a:r>
              <a:rPr lang="sr-Latn-RS" sz="2400" b="1" dirty="0" err="1"/>
              <a:t>stajnjak</a:t>
            </a:r>
            <a:endParaRPr lang="en-US" sz="2400" dirty="0"/>
          </a:p>
          <a:p>
            <a:pPr lvl="0"/>
            <a:r>
              <a:rPr lang="sr-Latn-RS" sz="2400" b="1" dirty="0"/>
              <a:t>- Komunalni (organski) otpad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6357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656183"/>
          </a:xfrm>
        </p:spPr>
        <p:txBody>
          <a:bodyPr>
            <a:noAutofit/>
          </a:bodyPr>
          <a:lstStyle/>
          <a:p>
            <a:r>
              <a:rPr lang="sr-Latn-RS" sz="3200" b="1" dirty="0" smtClean="0"/>
              <a:t/>
            </a:r>
            <a:br>
              <a:rPr lang="sr-Latn-RS" sz="3200" b="1" dirty="0" smtClean="0"/>
            </a:br>
            <a:r>
              <a:rPr lang="sr-Latn-RS" sz="3200" b="1" dirty="0" smtClean="0"/>
              <a:t>1. POTENCIJALI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sr-Latn-RS" sz="3200" b="1" dirty="0"/>
              <a:t>TABELA 1: VRSTE I KOLIČINE BIOMASE U VOJVODINI I SRBIJI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683568" y="1916832"/>
            <a:ext cx="7848872" cy="4608512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Табел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43847"/>
              </p:ext>
            </p:extLst>
          </p:nvPr>
        </p:nvGraphicFramePr>
        <p:xfrm>
          <a:off x="683567" y="1916831"/>
          <a:ext cx="7848874" cy="47894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7146"/>
                <a:gridCol w="3953375"/>
                <a:gridCol w="1728193"/>
                <a:gridCol w="1440160"/>
              </a:tblGrid>
              <a:tr h="924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R. br.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VRSTA BIOMASE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KOLIČINA U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VOJVODINI ( t)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KOLIČINA U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SRBIJI ( t)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Ratarska biomasa (ostatak)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6.003.112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9.678.783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240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Voćarsko-vinogradarska biomasa (orezine)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95.143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600.108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Stočarska biomasa (stajnjak)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3.905.079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14.133.717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Šumska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sr-Latn-RS" sz="2000" dirty="0" smtClean="0">
                          <a:effectLst/>
                        </a:rPr>
                        <a:t>i </a:t>
                      </a:r>
                      <a:r>
                        <a:rPr lang="sr-Latn-RS" sz="2000" dirty="0" err="1" smtClean="0">
                          <a:effectLst/>
                        </a:rPr>
                        <a:t>drvoprerađivačka</a:t>
                      </a:r>
                      <a:r>
                        <a:rPr lang="en-US" sz="2000" dirty="0" smtClean="0">
                          <a:effectLst/>
                        </a:rPr>
                        <a:t>, </a:t>
                      </a:r>
                      <a:r>
                        <a:rPr lang="en-US" sz="2000" dirty="0" err="1" smtClean="0">
                          <a:effectLst/>
                        </a:rPr>
                        <a:t>biomasa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>
                          <a:effectLst/>
                        </a:rPr>
                        <a:t>(</a:t>
                      </a:r>
                      <a:r>
                        <a:rPr lang="en-US" sz="2000" dirty="0" err="1" smtClean="0">
                          <a:effectLst/>
                        </a:rPr>
                        <a:t>ostatak</a:t>
                      </a:r>
                      <a:r>
                        <a:rPr lang="sr-Latn-RS" sz="2000" dirty="0" smtClean="0">
                          <a:effectLst/>
                        </a:rPr>
                        <a:t> i otpadak</a:t>
                      </a:r>
                      <a:r>
                        <a:rPr lang="en-US" sz="2000" dirty="0" smtClean="0">
                          <a:effectLst/>
                        </a:rPr>
                        <a:t>), </a:t>
                      </a:r>
                      <a:r>
                        <a:rPr lang="en-US" sz="2000" dirty="0" err="1" smtClean="0">
                          <a:effectLst/>
                        </a:rPr>
                        <a:t>bez</a:t>
                      </a:r>
                      <a:r>
                        <a:rPr lang="en-US" sz="2000" baseline="0" dirty="0" smtClean="0">
                          <a:effectLst/>
                        </a:rPr>
                        <a:t> </a:t>
                      </a:r>
                      <a:r>
                        <a:rPr lang="en-US" sz="2000" baseline="0" dirty="0" err="1" smtClean="0">
                          <a:effectLst/>
                        </a:rPr>
                        <a:t>ogr</a:t>
                      </a:r>
                      <a:r>
                        <a:rPr lang="en-US" sz="2000" baseline="0" dirty="0" smtClean="0">
                          <a:effectLst/>
                        </a:rPr>
                        <a:t>.</a:t>
                      </a:r>
                      <a:r>
                        <a:rPr lang="sr-Latn-RS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drveta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352.048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770.500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Komunalni (organski) otpad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393.785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1.210.301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Prehrambena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industrija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?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?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8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Ukupno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10.749.167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26.393.409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72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424936" cy="2088232"/>
          </a:xfrm>
        </p:spPr>
        <p:txBody>
          <a:bodyPr>
            <a:noAutofit/>
          </a:bodyPr>
          <a:lstStyle/>
          <a:p>
            <a:r>
              <a:rPr lang="sr-Latn-RS" sz="3600" b="1" dirty="0" smtClean="0"/>
              <a:t/>
            </a:r>
            <a:br>
              <a:rPr lang="sr-Latn-RS" sz="3600" b="1" dirty="0" smtClean="0"/>
            </a:br>
            <a:r>
              <a:rPr lang="sr-Latn-RS" sz="3600" b="1" dirty="0" smtClean="0"/>
              <a:t>1. POTENCIJALI</a:t>
            </a:r>
            <a:br>
              <a:rPr lang="sr-Latn-RS" sz="3600" b="1" dirty="0" smtClean="0"/>
            </a:br>
            <a:r>
              <a:rPr lang="sr-Latn-RS" sz="3200" b="1" dirty="0" smtClean="0"/>
              <a:t>Ekvivalentni </a:t>
            </a:r>
            <a:r>
              <a:rPr lang="sr-Latn-RS" sz="3200" b="1" dirty="0"/>
              <a:t>energetski odnos između biomase i ulja za loženje je </a:t>
            </a:r>
            <a:r>
              <a:rPr lang="sr-Latn-RS" sz="3200" b="1" dirty="0" smtClean="0"/>
              <a:t>3,4 kg : 1 kg ili 3 kg : 1 </a:t>
            </a:r>
            <a:r>
              <a:rPr lang="sr-Latn-RS" sz="3200" b="1" dirty="0"/>
              <a:t>l, </a:t>
            </a:r>
            <a:r>
              <a:rPr lang="sr-Latn-RS" sz="3200" b="1" dirty="0" smtClean="0"/>
              <a:t/>
            </a:r>
            <a:br>
              <a:rPr lang="sr-Latn-RS" sz="3200" b="1" dirty="0" smtClean="0"/>
            </a:br>
            <a:r>
              <a:rPr lang="sr-Latn-RS" sz="3200" b="1" dirty="0" smtClean="0"/>
              <a:t>a </a:t>
            </a:r>
            <a:r>
              <a:rPr lang="sr-Latn-RS" sz="3200" b="1" dirty="0"/>
              <a:t>između biomase i zemnog gasa </a:t>
            </a:r>
            <a:r>
              <a:rPr lang="sr-Latn-RS" sz="3200" b="1" dirty="0" smtClean="0"/>
              <a:t>2,9 kg</a:t>
            </a:r>
            <a:r>
              <a:rPr lang="en-US" sz="3200" b="1" dirty="0" smtClean="0"/>
              <a:t> </a:t>
            </a:r>
            <a:r>
              <a:rPr lang="sr-Latn-RS" sz="3200" b="1" dirty="0" smtClean="0"/>
              <a:t>: 1 </a:t>
            </a:r>
            <a:r>
              <a:rPr lang="sr-Latn-RS" sz="3200" b="1" dirty="0"/>
              <a:t>nm3.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683568" y="2276872"/>
            <a:ext cx="79208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800" b="1" dirty="0"/>
              <a:t>Ako </a:t>
            </a:r>
            <a:r>
              <a:rPr lang="sr-Latn-RS" sz="2800" b="1" dirty="0" err="1"/>
              <a:t>iskoristima</a:t>
            </a:r>
            <a:r>
              <a:rPr lang="sr-Latn-RS" sz="2800" b="1" dirty="0"/>
              <a:t> samo 25% </a:t>
            </a:r>
            <a:r>
              <a:rPr lang="sr-Latn-RS" sz="2800" b="1" dirty="0" smtClean="0"/>
              <a:t>od ukupne poljoprivredne </a:t>
            </a:r>
            <a:r>
              <a:rPr lang="sr-Latn-RS" sz="2800" b="1" dirty="0"/>
              <a:t>biomase u Vojvodini, a to je masa od 2.500.000 t, može da se dobije energetski ekvivalentnih 735.000 tona ili 833 miliona litara ulja za loženje ili 860 miliona nm3 zemnog gasa. </a:t>
            </a:r>
            <a:r>
              <a:rPr lang="sr-Latn-RS" sz="2800" b="1" dirty="0" smtClean="0"/>
              <a:t>Istu količinu </a:t>
            </a:r>
            <a:r>
              <a:rPr lang="sr-Latn-RS" sz="2800" b="1" dirty="0" err="1" smtClean="0"/>
              <a:t>fosilnog</a:t>
            </a:r>
            <a:r>
              <a:rPr lang="sr-Latn-RS" sz="2800" b="1" dirty="0" smtClean="0"/>
              <a:t> </a:t>
            </a:r>
            <a:r>
              <a:rPr lang="sr-Latn-RS" sz="2800" b="1" dirty="0"/>
              <a:t>goriva troši celokupna poljoprivreda </a:t>
            </a:r>
            <a:r>
              <a:rPr lang="sr-Latn-RS" sz="2800" b="1" dirty="0" smtClean="0"/>
              <a:t>Vojvodine. Dakle, uštede u potrošnji goriva mogu biti veoma značajne, u ekonomskom i ekološkom smislu.</a:t>
            </a:r>
            <a:endParaRPr lang="en-US" sz="2800" b="1" dirty="0" smtClean="0"/>
          </a:p>
          <a:p>
            <a:r>
              <a:rPr lang="en-US" sz="2800" b="1" dirty="0" smtClean="0"/>
              <a:t>NA </a:t>
            </a:r>
            <a:r>
              <a:rPr lang="sr-Latn-RS" sz="2800" b="1" dirty="0" smtClean="0"/>
              <a:t>CELOJ </a:t>
            </a:r>
            <a:r>
              <a:rPr lang="en-US" sz="2800" b="1" dirty="0" smtClean="0"/>
              <a:t>TERITORIJI </a:t>
            </a:r>
            <a:r>
              <a:rPr lang="sr-Latn-RS" sz="2800" b="1" dirty="0" smtClean="0"/>
              <a:t>R. </a:t>
            </a:r>
            <a:r>
              <a:rPr lang="en-US" sz="2800" b="1" dirty="0" smtClean="0"/>
              <a:t>SRBIJE SVE JE 2,5 </a:t>
            </a:r>
            <a:r>
              <a:rPr lang="sr-Latn-RS" sz="2800" b="1" dirty="0" smtClean="0"/>
              <a:t>PUTA</a:t>
            </a:r>
            <a:r>
              <a:rPr lang="en-US" sz="2800" b="1" dirty="0" smtClean="0"/>
              <a:t> VI</a:t>
            </a:r>
            <a:r>
              <a:rPr lang="sr-Latn-RS" sz="2800" b="1" dirty="0" smtClean="0"/>
              <a:t>ŠE.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99755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1296143"/>
          </a:xfrm>
        </p:spPr>
        <p:txBody>
          <a:bodyPr>
            <a:normAutofit fontScale="90000"/>
          </a:bodyPr>
          <a:lstStyle/>
          <a:p>
            <a:pPr lvl="0"/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 smtClean="0"/>
              <a:t>2. PRIMENJENE TEHNOLOGIJE KORIŠĆENJA BIOMASE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539552" y="1427400"/>
            <a:ext cx="828092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RS" sz="2300" b="1" dirty="0"/>
              <a:t>- Sagorevanje čvrste biomase u cilju proizvodnje toplotne i električne energije: male bale, </a:t>
            </a:r>
            <a:r>
              <a:rPr lang="sr-Latn-RS" sz="2300" b="1" dirty="0" err="1"/>
              <a:t>rol</a:t>
            </a:r>
            <a:r>
              <a:rPr lang="sr-Latn-RS" sz="2300" b="1" dirty="0"/>
              <a:t> bale, velike bale, </a:t>
            </a:r>
            <a:r>
              <a:rPr lang="sr-Latn-RS" sz="2300" b="1" dirty="0" err="1"/>
              <a:t>rinfuza</a:t>
            </a:r>
            <a:r>
              <a:rPr lang="sr-Latn-RS" sz="2300" b="1" dirty="0"/>
              <a:t>, brikete, </a:t>
            </a:r>
            <a:r>
              <a:rPr lang="sr-Latn-RS" sz="2300" b="1" dirty="0" err="1"/>
              <a:t>kobsovi</a:t>
            </a:r>
            <a:r>
              <a:rPr lang="sr-Latn-RS" sz="2300" b="1" dirty="0"/>
              <a:t>, </a:t>
            </a:r>
            <a:r>
              <a:rPr lang="sr-Latn-RS" sz="2300" b="1" dirty="0" err="1"/>
              <a:t>pelete</a:t>
            </a:r>
            <a:r>
              <a:rPr lang="sr-Latn-RS" sz="2300" b="1" dirty="0" smtClean="0"/>
              <a:t>, usitnjena biomasa daje više </a:t>
            </a:r>
            <a:r>
              <a:rPr lang="sr-Latn-RS" sz="2300" b="1" dirty="0" err="1" smtClean="0"/>
              <a:t>kWe</a:t>
            </a:r>
            <a:r>
              <a:rPr lang="sr-Latn-RS" sz="2300" b="1" dirty="0" smtClean="0"/>
              <a:t> i </a:t>
            </a:r>
            <a:r>
              <a:rPr lang="sr-Latn-RS" sz="2300" b="1" dirty="0" err="1" smtClean="0"/>
              <a:t>kWt</a:t>
            </a:r>
            <a:r>
              <a:rPr lang="sr-Latn-RS" sz="2300" b="1" dirty="0" smtClean="0"/>
              <a:t>.</a:t>
            </a:r>
            <a:endParaRPr lang="en-US" sz="2300" dirty="0"/>
          </a:p>
          <a:p>
            <a:pPr lvl="0"/>
            <a:r>
              <a:rPr lang="sr-Latn-RS" sz="2300" b="1" dirty="0"/>
              <a:t>- Anaerobna fermentacija vlažne biomase i proizvodnja biogasa, </a:t>
            </a:r>
            <a:r>
              <a:rPr lang="sr-Latn-RS" sz="2300" b="1" dirty="0" err="1"/>
              <a:t>biođubriva</a:t>
            </a:r>
            <a:r>
              <a:rPr lang="sr-Latn-RS" sz="2300" b="1" dirty="0"/>
              <a:t> i zaštita okolne sredine,</a:t>
            </a:r>
            <a:endParaRPr lang="en-US" sz="2300" dirty="0"/>
          </a:p>
          <a:p>
            <a:pPr lvl="0"/>
            <a:r>
              <a:rPr lang="sr-Latn-RS" sz="2300" b="1" dirty="0"/>
              <a:t>- Kontrolisano nepotpuno (</a:t>
            </a:r>
            <a:r>
              <a:rPr lang="sr-Latn-RS" sz="2300" b="1" dirty="0" err="1"/>
              <a:t>pirolitičko</a:t>
            </a:r>
            <a:r>
              <a:rPr lang="sr-Latn-RS" sz="2300" b="1" dirty="0"/>
              <a:t>) sagorevanje biomase i proizvodnja </a:t>
            </a:r>
            <a:r>
              <a:rPr lang="sr-Latn-RS" sz="2300" b="1" dirty="0" smtClean="0"/>
              <a:t>biogasa, </a:t>
            </a:r>
            <a:r>
              <a:rPr lang="sr-Latn-RS" sz="2300" b="1" dirty="0" err="1" smtClean="0"/>
              <a:t>bioulja</a:t>
            </a:r>
            <a:r>
              <a:rPr lang="sr-Latn-RS" sz="2300" b="1" dirty="0"/>
              <a:t>, tera i katrana,</a:t>
            </a:r>
            <a:endParaRPr lang="en-US" sz="2300" dirty="0"/>
          </a:p>
          <a:p>
            <a:pPr lvl="0"/>
            <a:r>
              <a:rPr lang="sr-Latn-RS" sz="2300" b="1" dirty="0"/>
              <a:t>- Ceđenje </a:t>
            </a:r>
            <a:r>
              <a:rPr lang="sr-Latn-RS" sz="2300" b="1" dirty="0" err="1"/>
              <a:t>uljnih</a:t>
            </a:r>
            <a:r>
              <a:rPr lang="sr-Latn-RS" sz="2300" b="1" dirty="0"/>
              <a:t> kultura i </a:t>
            </a:r>
            <a:r>
              <a:rPr lang="sr-Latn-RS" sz="2300" b="1" dirty="0" err="1"/>
              <a:t>transesterifikacija</a:t>
            </a:r>
            <a:r>
              <a:rPr lang="sr-Latn-RS" sz="2300" b="1" dirty="0"/>
              <a:t> ulja u </a:t>
            </a:r>
            <a:r>
              <a:rPr lang="sr-Latn-RS" sz="2300" b="1" dirty="0" err="1"/>
              <a:t>estre</a:t>
            </a:r>
            <a:r>
              <a:rPr lang="sr-Latn-RS" sz="2300" b="1" dirty="0"/>
              <a:t>, odnosno u </a:t>
            </a:r>
            <a:r>
              <a:rPr lang="sr-Latn-RS" sz="2300" b="1" dirty="0" err="1"/>
              <a:t>biodizel</a:t>
            </a:r>
            <a:r>
              <a:rPr lang="sr-Latn-RS" sz="2300" b="1" dirty="0" smtClean="0"/>
              <a:t>, proizvodnja pogonskog goriva za motore SUS,</a:t>
            </a:r>
            <a:endParaRPr lang="en-US" sz="2300" dirty="0"/>
          </a:p>
          <a:p>
            <a:pPr lvl="0"/>
            <a:r>
              <a:rPr lang="sr-Latn-RS" sz="2300" b="1" dirty="0"/>
              <a:t>- Aerobna fermentacija </a:t>
            </a:r>
            <a:r>
              <a:rPr lang="sr-Latn-RS" sz="2300" b="1" dirty="0" err="1"/>
              <a:t>skrobnih</a:t>
            </a:r>
            <a:r>
              <a:rPr lang="sr-Latn-RS" sz="2300" b="1" dirty="0"/>
              <a:t> zrna i plodova i proizvodnja </a:t>
            </a:r>
            <a:r>
              <a:rPr lang="sr-Latn-RS" sz="2300" b="1" dirty="0" smtClean="0"/>
              <a:t>alkohola, </a:t>
            </a:r>
            <a:r>
              <a:rPr lang="sr-Latn-RS" sz="2300" b="1" dirty="0" err="1" smtClean="0"/>
              <a:t>bioetanola</a:t>
            </a:r>
            <a:r>
              <a:rPr lang="sr-Latn-RS" sz="2300" b="1" dirty="0"/>
              <a:t> </a:t>
            </a:r>
            <a:r>
              <a:rPr lang="sr-Latn-RS" sz="2300" b="1" dirty="0" smtClean="0"/>
              <a:t>i stočne hrane,</a:t>
            </a:r>
            <a:endParaRPr lang="en-US" sz="2300" dirty="0"/>
          </a:p>
          <a:p>
            <a:pPr lvl="0"/>
            <a:r>
              <a:rPr lang="sr-Latn-RS" sz="2300" b="1" dirty="0"/>
              <a:t>- </a:t>
            </a:r>
            <a:r>
              <a:rPr lang="sr-Latn-RS" sz="2300" b="1" dirty="0" err="1"/>
              <a:t>Briketiranje</a:t>
            </a:r>
            <a:r>
              <a:rPr lang="sr-Latn-RS" sz="2300" b="1" dirty="0"/>
              <a:t> i </a:t>
            </a:r>
            <a:r>
              <a:rPr lang="sr-Latn-RS" sz="2300" b="1" dirty="0" err="1"/>
              <a:t>peletiranje</a:t>
            </a:r>
            <a:r>
              <a:rPr lang="sr-Latn-RS" sz="2300" b="1" dirty="0"/>
              <a:t> biomase u cilju proizvodnje čvrstog </a:t>
            </a:r>
            <a:r>
              <a:rPr lang="sr-Latn-RS" sz="2300" b="1" dirty="0" err="1"/>
              <a:t>biogoriva</a:t>
            </a:r>
            <a:r>
              <a:rPr lang="sr-Latn-RS" sz="2300" b="1" dirty="0"/>
              <a:t>,</a:t>
            </a:r>
          </a:p>
          <a:p>
            <a:pPr lvl="0"/>
            <a:r>
              <a:rPr lang="sr-Latn-RS" sz="2300" b="1" dirty="0" smtClean="0"/>
              <a:t>- Još uvek nije </a:t>
            </a:r>
            <a:r>
              <a:rPr lang="sr-Latn-RS" sz="2300" b="1" dirty="0"/>
              <a:t>egzaktno ustanovljena tehnologija proizvodnje briketa i </a:t>
            </a:r>
            <a:r>
              <a:rPr lang="sr-Latn-RS" sz="2300" b="1" dirty="0" err="1"/>
              <a:t>peleta</a:t>
            </a:r>
            <a:r>
              <a:rPr lang="sr-Latn-RS" sz="2300" b="1" dirty="0"/>
              <a:t> od poljoprivredne </a:t>
            </a:r>
            <a:r>
              <a:rPr lang="sr-Latn-RS" sz="2300" b="1" dirty="0" smtClean="0"/>
              <a:t>biomase,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662808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152127"/>
          </a:xfrm>
        </p:spPr>
        <p:txBody>
          <a:bodyPr>
            <a:normAutofit fontScale="90000"/>
          </a:bodyPr>
          <a:lstStyle/>
          <a:p>
            <a:pPr lvl="0"/>
            <a:r>
              <a:rPr lang="sr-Latn-RS" b="1" dirty="0" smtClean="0"/>
              <a:t/>
            </a:r>
            <a:br>
              <a:rPr lang="sr-Latn-RS" b="1" dirty="0" smtClean="0"/>
            </a:br>
            <a:r>
              <a:rPr lang="sr-Latn-RS" b="1" dirty="0" smtClean="0"/>
              <a:t>3. </a:t>
            </a:r>
            <a:r>
              <a:rPr lang="en-US" b="1" dirty="0" smtClean="0"/>
              <a:t>TEHNIKA ZA KORIŠĆENJE BIOMASE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107504" y="1225689"/>
            <a:ext cx="885698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 err="1"/>
              <a:t>Investicije</a:t>
            </a:r>
            <a:r>
              <a:rPr lang="en-US" sz="2400" b="1" dirty="0"/>
              <a:t> </a:t>
            </a:r>
            <a:r>
              <a:rPr lang="en-US" sz="2400" b="1" dirty="0" err="1"/>
              <a:t>su</a:t>
            </a:r>
            <a:r>
              <a:rPr lang="en-US" sz="2400" b="1" dirty="0"/>
              <a:t> </a:t>
            </a:r>
            <a:r>
              <a:rPr lang="en-US" sz="2400" b="1" dirty="0" err="1"/>
              <a:t>veoma</a:t>
            </a:r>
            <a:r>
              <a:rPr lang="en-US" sz="2400" b="1" dirty="0"/>
              <a:t> </a:t>
            </a:r>
            <a:r>
              <a:rPr lang="en-US" sz="2400" b="1" dirty="0" err="1"/>
              <a:t>visoke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nabavku</a:t>
            </a:r>
            <a:r>
              <a:rPr lang="en-US" sz="2400" b="1" dirty="0"/>
              <a:t> </a:t>
            </a:r>
            <a:r>
              <a:rPr lang="en-US" sz="2400" b="1" dirty="0" err="1"/>
              <a:t>linija</a:t>
            </a:r>
            <a:r>
              <a:rPr lang="en-US" sz="2400" b="1" dirty="0"/>
              <a:t> </a:t>
            </a:r>
            <a:r>
              <a:rPr lang="sr-Latn-RS" sz="2400" b="1" dirty="0" smtClean="0"/>
              <a:t>mašina i postrojenja </a:t>
            </a:r>
            <a:r>
              <a:rPr lang="en-US" sz="2400" b="1" dirty="0" err="1" smtClean="0"/>
              <a:t>za</a:t>
            </a:r>
            <a:r>
              <a:rPr lang="en-US" sz="2400" b="1" dirty="0" smtClean="0"/>
              <a:t> </a:t>
            </a:r>
            <a:r>
              <a:rPr lang="en-US" sz="2400" b="1" dirty="0" err="1"/>
              <a:t>korišćenje</a:t>
            </a:r>
            <a:r>
              <a:rPr lang="en-US" sz="2400" b="1" dirty="0"/>
              <a:t> </a:t>
            </a:r>
            <a:r>
              <a:rPr lang="en-US" sz="2400" b="1" dirty="0" err="1"/>
              <a:t>biomase</a:t>
            </a:r>
            <a:r>
              <a:rPr lang="en-US" sz="2400" b="1" dirty="0" smtClean="0"/>
              <a:t>,</a:t>
            </a:r>
            <a:r>
              <a:rPr lang="sr-Latn-RS" sz="2400" b="1" dirty="0" smtClean="0"/>
              <a:t> rok otplate je 8 do 10 godina,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Inostrana</a:t>
            </a:r>
            <a:r>
              <a:rPr lang="en-US" sz="2400" b="1" dirty="0" smtClean="0"/>
              <a:t> </a:t>
            </a:r>
            <a:r>
              <a:rPr lang="en-US" sz="2400" b="1" dirty="0" err="1"/>
              <a:t>oprema</a:t>
            </a:r>
            <a:r>
              <a:rPr lang="en-US" sz="2400" b="1" dirty="0"/>
              <a:t> je </a:t>
            </a:r>
            <a:r>
              <a:rPr lang="en-US" sz="2400" b="1" dirty="0" err="1"/>
              <a:t>mnogo</a:t>
            </a:r>
            <a:r>
              <a:rPr lang="en-US" sz="2400" b="1" dirty="0"/>
              <a:t> </a:t>
            </a:r>
            <a:r>
              <a:rPr lang="en-US" sz="2400" b="1" dirty="0" err="1"/>
              <a:t>skuplja</a:t>
            </a:r>
            <a:r>
              <a:rPr lang="en-US" sz="2400" b="1" dirty="0"/>
              <a:t> od </a:t>
            </a:r>
            <a:r>
              <a:rPr lang="en-US" sz="2400" b="1" dirty="0" err="1"/>
              <a:t>domaće</a:t>
            </a:r>
            <a:r>
              <a:rPr lang="en-US" sz="2400" b="1" dirty="0"/>
              <a:t> </a:t>
            </a:r>
            <a:r>
              <a:rPr lang="en-US" sz="2400" b="1" dirty="0" err="1"/>
              <a:t>opreme</a:t>
            </a:r>
            <a:r>
              <a:rPr lang="en-US" sz="2400" b="1" dirty="0" smtClean="0"/>
              <a:t>,</a:t>
            </a:r>
            <a:r>
              <a:rPr lang="sr-Latn-RS" sz="2400" b="1" dirty="0"/>
              <a:t> rok otplate je duži</a:t>
            </a:r>
            <a:r>
              <a:rPr lang="sr-Latn-RS" sz="2400" b="1" dirty="0" smtClean="0"/>
              <a:t>,</a:t>
            </a:r>
            <a:endParaRPr lang="en-US" sz="2400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 err="1"/>
              <a:t>Kvalitet</a:t>
            </a:r>
            <a:r>
              <a:rPr lang="en-US" sz="2400" b="1" dirty="0"/>
              <a:t> </a:t>
            </a:r>
            <a:r>
              <a:rPr lang="sr-Latn-RS" sz="2400" b="1" dirty="0"/>
              <a:t>izrade </a:t>
            </a:r>
            <a:r>
              <a:rPr lang="en-US" sz="2400" b="1" dirty="0" err="1"/>
              <a:t>strane</a:t>
            </a:r>
            <a:r>
              <a:rPr lang="en-US" sz="2400" b="1" dirty="0"/>
              <a:t> </a:t>
            </a:r>
            <a:r>
              <a:rPr lang="en-US" sz="2400" b="1" dirty="0" err="1"/>
              <a:t>opreme</a:t>
            </a:r>
            <a:r>
              <a:rPr lang="en-US" sz="2400" b="1" dirty="0"/>
              <a:t> je </a:t>
            </a:r>
            <a:r>
              <a:rPr lang="en-US" sz="2400" b="1" dirty="0" smtClean="0"/>
              <a:t>vi</a:t>
            </a:r>
            <a:r>
              <a:rPr lang="sr-Latn-RS" sz="2400" b="1" dirty="0" err="1" smtClean="0"/>
              <a:t>šlji</a:t>
            </a:r>
            <a:r>
              <a:rPr lang="en-US" sz="2400" b="1" dirty="0" smtClean="0"/>
              <a:t> </a:t>
            </a:r>
            <a:r>
              <a:rPr lang="en-US" sz="2400" b="1" dirty="0"/>
              <a:t>u </a:t>
            </a:r>
            <a:r>
              <a:rPr lang="en-US" sz="2400" b="1" dirty="0" err="1"/>
              <a:t>dnosu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sr-Latn-RS" sz="2400" b="1" dirty="0" smtClean="0"/>
              <a:t>kvalitet </a:t>
            </a:r>
            <a:r>
              <a:rPr lang="en-US" sz="2400" b="1" dirty="0" err="1" smtClean="0"/>
              <a:t>domać</a:t>
            </a:r>
            <a:r>
              <a:rPr lang="sr-Latn-RS" sz="2400" b="1" dirty="0" smtClean="0"/>
              <a:t>e</a:t>
            </a:r>
            <a:r>
              <a:rPr lang="en-US" sz="2400" b="1" dirty="0" smtClean="0"/>
              <a:t>,</a:t>
            </a:r>
            <a:r>
              <a:rPr lang="sr-Latn-RS" sz="2400" b="1" dirty="0" smtClean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err="1" smtClean="0"/>
              <a:t>Pouzda</a:t>
            </a:r>
            <a:r>
              <a:rPr lang="sr-Latn-RS" sz="2400" b="1" dirty="0" smtClean="0"/>
              <a:t>n</a:t>
            </a:r>
            <a:r>
              <a:rPr lang="en-US" sz="2400" b="1" dirty="0" err="1" smtClean="0"/>
              <a:t>ost</a:t>
            </a:r>
            <a:r>
              <a:rPr lang="en-US" sz="2400" b="1" dirty="0" smtClean="0"/>
              <a:t> </a:t>
            </a:r>
            <a:r>
              <a:rPr lang="en-US" sz="2400" b="1" dirty="0"/>
              <a:t>u </a:t>
            </a:r>
            <a:r>
              <a:rPr lang="en-US" sz="2400" b="1" dirty="0" err="1"/>
              <a:t>radu</a:t>
            </a:r>
            <a:r>
              <a:rPr lang="en-US" sz="2400" b="1" dirty="0"/>
              <a:t> </a:t>
            </a:r>
            <a:r>
              <a:rPr lang="en-US" sz="2400" b="1" dirty="0" err="1"/>
              <a:t>strane</a:t>
            </a:r>
            <a:r>
              <a:rPr lang="en-US" sz="2400" b="1" dirty="0"/>
              <a:t> </a:t>
            </a:r>
            <a:r>
              <a:rPr lang="en-US" sz="2400" b="1" dirty="0" err="1"/>
              <a:t>opreme</a:t>
            </a:r>
            <a:r>
              <a:rPr lang="en-US" sz="2400" b="1" dirty="0"/>
              <a:t> je </a:t>
            </a:r>
            <a:r>
              <a:rPr lang="en-US" sz="2400" b="1" dirty="0" err="1"/>
              <a:t>značajno</a:t>
            </a:r>
            <a:r>
              <a:rPr lang="en-US" sz="2400" b="1" dirty="0"/>
              <a:t> </a:t>
            </a:r>
            <a:r>
              <a:rPr lang="en-US" sz="2400" b="1" dirty="0" err="1" smtClean="0"/>
              <a:t>ve</a:t>
            </a:r>
            <a:r>
              <a:rPr lang="sr-Latn-RS" sz="2400" b="1" dirty="0" smtClean="0"/>
              <a:t>ć</a:t>
            </a:r>
            <a:r>
              <a:rPr lang="en-US" sz="2400" b="1" dirty="0" smtClean="0"/>
              <a:t>a </a:t>
            </a:r>
            <a:r>
              <a:rPr lang="en-US" sz="2400" b="1" dirty="0"/>
              <a:t>u </a:t>
            </a:r>
            <a:r>
              <a:rPr lang="en-US" sz="2400" b="1" dirty="0" err="1"/>
              <a:t>odnosu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domaću</a:t>
            </a:r>
            <a:r>
              <a:rPr lang="en-US" sz="2400" b="1" dirty="0"/>
              <a:t> </a:t>
            </a:r>
            <a:r>
              <a:rPr lang="en-US" sz="2400" b="1" dirty="0" err="1"/>
              <a:t>opremu</a:t>
            </a:r>
            <a:r>
              <a:rPr lang="en-US" sz="2400" b="1" dirty="0" smtClean="0"/>
              <a:t>,</a:t>
            </a:r>
            <a:r>
              <a:rPr lang="sr-Latn-RS" sz="2400" b="1" dirty="0"/>
              <a:t> stoga se preporučuje kupovina </a:t>
            </a:r>
            <a:r>
              <a:rPr lang="sr-Latn-RS" sz="2400" b="1" dirty="0" smtClean="0"/>
              <a:t>vitalnih delova</a:t>
            </a:r>
            <a:r>
              <a:rPr lang="sr-Latn-RS" sz="2400" dirty="0" smtClean="0"/>
              <a:t> </a:t>
            </a:r>
            <a:r>
              <a:rPr lang="sr-Latn-RS" sz="2400" b="1" dirty="0" smtClean="0"/>
              <a:t>mašina ili postrojenja od inostranih fabrika,</a:t>
            </a:r>
            <a:endParaRPr lang="en-US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en-US" sz="2400" b="1" dirty="0"/>
              <a:t>Na </a:t>
            </a:r>
            <a:r>
              <a:rPr lang="en-US" sz="2400" b="1" dirty="0" err="1" smtClean="0"/>
              <a:t>doma</a:t>
            </a:r>
            <a:r>
              <a:rPr lang="sr-Latn-RS" sz="2400" b="1" dirty="0" smtClean="0"/>
              <a:t>ć</a:t>
            </a:r>
            <a:r>
              <a:rPr lang="en-US" sz="2400" b="1" dirty="0" err="1" smtClean="0"/>
              <a:t>oj</a:t>
            </a:r>
            <a:r>
              <a:rPr lang="en-US" sz="2400" b="1" dirty="0" smtClean="0"/>
              <a:t> </a:t>
            </a:r>
            <a:r>
              <a:rPr lang="en-US" sz="2400" b="1" dirty="0" err="1"/>
              <a:t>opremi</a:t>
            </a:r>
            <a:r>
              <a:rPr lang="en-US" sz="2400" b="1" dirty="0"/>
              <a:t> se </a:t>
            </a:r>
            <a:r>
              <a:rPr lang="sr-Latn-RS" sz="2400" b="1" dirty="0" smtClean="0"/>
              <a:t>često </a:t>
            </a:r>
            <a:r>
              <a:rPr lang="en-US" sz="2400" b="1" dirty="0" smtClean="0"/>
              <a:t>ne </a:t>
            </a:r>
            <a:r>
              <a:rPr lang="en-US" sz="2400" b="1" dirty="0" err="1"/>
              <a:t>mogu</a:t>
            </a:r>
            <a:r>
              <a:rPr lang="en-US" sz="2400" b="1" dirty="0"/>
              <a:t> </a:t>
            </a:r>
            <a:r>
              <a:rPr lang="en-US" sz="2400" b="1" dirty="0" err="1"/>
              <a:t>postići</a:t>
            </a:r>
            <a:r>
              <a:rPr lang="en-US" sz="2400" b="1" dirty="0"/>
              <a:t> </a:t>
            </a:r>
            <a:r>
              <a:rPr lang="en-US" sz="2400" b="1" dirty="0" err="1"/>
              <a:t>potrebni</a:t>
            </a:r>
            <a:r>
              <a:rPr lang="en-US" sz="2400" b="1" dirty="0"/>
              <a:t> </a:t>
            </a:r>
            <a:r>
              <a:rPr lang="en-US" sz="2400" b="1" dirty="0" err="1"/>
              <a:t>parametri</a:t>
            </a:r>
            <a:r>
              <a:rPr lang="en-US" sz="2400" b="1" dirty="0"/>
              <a:t> </a:t>
            </a:r>
            <a:r>
              <a:rPr lang="en-US" sz="2400" b="1" dirty="0" err="1"/>
              <a:t>za</a:t>
            </a:r>
            <a:r>
              <a:rPr lang="en-US" sz="2400" b="1" dirty="0"/>
              <a:t> </a:t>
            </a:r>
            <a:r>
              <a:rPr lang="en-US" sz="2400" b="1" dirty="0" err="1"/>
              <a:t>efikasan</a:t>
            </a:r>
            <a:r>
              <a:rPr lang="en-US" sz="2400" b="1" dirty="0"/>
              <a:t> rad</a:t>
            </a:r>
            <a:r>
              <a:rPr lang="sr-Latn-RS" sz="2400" b="1" dirty="0" smtClean="0"/>
              <a:t>, pa ima zastoja u radu i smanjen je kvalitet </a:t>
            </a:r>
            <a:r>
              <a:rPr lang="sr-Latn-RS" sz="2400" b="1" dirty="0" err="1" smtClean="0"/>
              <a:t>proizv</a:t>
            </a:r>
            <a:r>
              <a:rPr lang="sr-Latn-RS" sz="2400" b="1" dirty="0" smtClean="0"/>
              <a:t>.</a:t>
            </a:r>
            <a:endParaRPr lang="sr-Latn-RS" sz="2400" b="1" dirty="0"/>
          </a:p>
          <a:p>
            <a:pPr marL="342900" lvl="0" indent="-342900">
              <a:buFont typeface="Arial" pitchFamily="34" charset="0"/>
              <a:buChar char="•"/>
            </a:pPr>
            <a:r>
              <a:rPr lang="sr-Latn-RS" sz="2400" b="1" dirty="0"/>
              <a:t>Utrošak energije i ljudskog rada je povećan kod domaće opreme,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sr-Latn-RS" sz="2400" b="1" dirty="0"/>
              <a:t>Materijal od koga se izrađuje domaća oprema je lošijeg kvaliteta,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sr-Latn-RS" sz="2400" b="1" dirty="0"/>
              <a:t>Manji </a:t>
            </a:r>
            <a:r>
              <a:rPr lang="sr-Latn-RS" sz="2400" b="1" dirty="0" smtClean="0"/>
              <a:t>su kapaciteti </a:t>
            </a:r>
            <a:r>
              <a:rPr lang="sr-Latn-RS" sz="2400" b="1" dirty="0"/>
              <a:t>(učinci) domaćih linija opreme u odnosu na </a:t>
            </a:r>
            <a:r>
              <a:rPr lang="sr-Latn-RS" sz="2400" b="1" dirty="0" smtClean="0"/>
              <a:t>inostranu. 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sr-Latn-RS" sz="2400" b="1" dirty="0" smtClean="0"/>
              <a:t>SVE OVO NE ZNAČI DA NE TREBA KORISTITI DOMAĆU OPREMU.</a:t>
            </a:r>
            <a:endParaRPr lang="sr-Latn-RS" sz="2400" b="1" dirty="0"/>
          </a:p>
        </p:txBody>
      </p:sp>
    </p:spTree>
    <p:extLst>
      <p:ext uri="{BB962C8B-B14F-4D97-AF65-F5344CB8AC3E}">
        <p14:creationId xmlns:p14="http://schemas.microsoft.com/office/powerpoint/2010/main" val="1385339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080119"/>
          </a:xfrm>
        </p:spPr>
        <p:txBody>
          <a:bodyPr/>
          <a:lstStyle/>
          <a:p>
            <a:r>
              <a:rPr lang="sr-Latn-RS" b="1" dirty="0" smtClean="0"/>
              <a:t>4. BROJ POSTROJENJA U RADU</a:t>
            </a:r>
            <a:endParaRPr lang="en-US" b="1" dirty="0"/>
          </a:p>
        </p:txBody>
      </p:sp>
      <p:sp>
        <p:nvSpPr>
          <p:cNvPr id="3" name="Поднаслов 2"/>
          <p:cNvSpPr>
            <a:spLocks noGrp="1"/>
          </p:cNvSpPr>
          <p:nvPr>
            <p:ph type="subTitle" idx="1"/>
          </p:nvPr>
        </p:nvSpPr>
        <p:spPr>
          <a:xfrm>
            <a:off x="683568" y="5589240"/>
            <a:ext cx="5616624" cy="576064"/>
          </a:xfrm>
        </p:spPr>
        <p:txBody>
          <a:bodyPr>
            <a:normAutofit lnSpcReduction="10000"/>
          </a:bodyPr>
          <a:lstStyle/>
          <a:p>
            <a:endParaRPr lang="sr-Latn-RS" dirty="0" smtClean="0"/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4" name="Правоугаоник 3"/>
          <p:cNvSpPr/>
          <p:nvPr/>
        </p:nvSpPr>
        <p:spPr>
          <a:xfrm>
            <a:off x="539552" y="1484784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sr-Latn-RS" sz="2800" dirty="0" smtClean="0"/>
              <a:t>Počeli smo sa preradom biomase 1984. god.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 smtClean="0"/>
              <a:t>Proizvođači </a:t>
            </a:r>
            <a:r>
              <a:rPr lang="sr-Latn-RS" sz="2800" dirty="0" err="1"/>
              <a:t>briketirki</a:t>
            </a:r>
            <a:r>
              <a:rPr lang="sr-Latn-RS" sz="2800" dirty="0"/>
              <a:t> i </a:t>
            </a:r>
            <a:r>
              <a:rPr lang="sr-Latn-RS" sz="2800" dirty="0" err="1"/>
              <a:t>peletirki</a:t>
            </a:r>
            <a:r>
              <a:rPr lang="sr-Latn-RS" sz="2800" dirty="0"/>
              <a:t> i prodavci</a:t>
            </a:r>
            <a:r>
              <a:rPr lang="sr-Latn-RS" sz="2800" dirty="0" smtClean="0"/>
              <a:t>: 29</a:t>
            </a:r>
            <a:endParaRPr lang="sr-Latn-R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 err="1"/>
              <a:t>Bdom</a:t>
            </a:r>
            <a:r>
              <a:rPr lang="sr-Latn-RS" sz="2800" dirty="0"/>
              <a:t>=5, </a:t>
            </a:r>
            <a:r>
              <a:rPr lang="sr-Latn-RS" sz="2800" dirty="0" err="1"/>
              <a:t>Pdom</a:t>
            </a:r>
            <a:r>
              <a:rPr lang="sr-Latn-RS" sz="2800" dirty="0"/>
              <a:t>=5, </a:t>
            </a:r>
            <a:r>
              <a:rPr lang="sr-Latn-RS" sz="2800" dirty="0" err="1"/>
              <a:t>Bstr</a:t>
            </a:r>
            <a:r>
              <a:rPr lang="sr-Latn-RS" sz="2800" dirty="0"/>
              <a:t>=7, </a:t>
            </a:r>
            <a:r>
              <a:rPr lang="sr-Latn-RS" sz="2800" dirty="0" err="1"/>
              <a:t>Pstr</a:t>
            </a:r>
            <a:r>
              <a:rPr lang="sr-Latn-RS" sz="2800" dirty="0"/>
              <a:t>=12 i </a:t>
            </a:r>
            <a:r>
              <a:rPr lang="sr-Latn-RS" sz="2800" dirty="0" err="1" smtClean="0"/>
              <a:t>Prod</a:t>
            </a:r>
            <a:r>
              <a:rPr lang="sr-Latn-RS" sz="2800" dirty="0" smtClean="0"/>
              <a:t>=15</a:t>
            </a:r>
            <a:endParaRPr lang="sr-Latn-R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/>
              <a:t>Broj pogona za </a:t>
            </a:r>
            <a:r>
              <a:rPr lang="sr-Latn-RS" sz="2800" dirty="0" err="1"/>
              <a:t>briketiranje</a:t>
            </a:r>
            <a:r>
              <a:rPr lang="sr-Latn-RS" sz="2800" dirty="0"/>
              <a:t> i </a:t>
            </a:r>
            <a:r>
              <a:rPr lang="sr-Latn-RS" sz="2800" dirty="0" err="1"/>
              <a:t>peletiranje</a:t>
            </a:r>
            <a:r>
              <a:rPr lang="sr-Latn-RS" sz="2800" dirty="0"/>
              <a:t> </a:t>
            </a:r>
            <a:r>
              <a:rPr lang="sr-Latn-RS" sz="2800" dirty="0" smtClean="0"/>
              <a:t>biomase:</a:t>
            </a:r>
          </a:p>
          <a:p>
            <a:r>
              <a:rPr lang="sr-Latn-RS" sz="2800" dirty="0" smtClean="0"/>
              <a:t>      38 u Vojvodini + 15 u Srbiji = 53 ukupno</a:t>
            </a:r>
            <a:endParaRPr lang="sr-Latn-RS" sz="2800" dirty="0"/>
          </a:p>
          <a:p>
            <a:r>
              <a:rPr lang="sr-Latn-RS" sz="2800" dirty="0" smtClean="0"/>
              <a:t>      </a:t>
            </a:r>
            <a:r>
              <a:rPr lang="sr-Latn-RS" sz="2800" dirty="0" err="1" smtClean="0"/>
              <a:t>Bap</a:t>
            </a:r>
            <a:r>
              <a:rPr lang="sr-Latn-RS" sz="2800" dirty="0" smtClean="0"/>
              <a:t>=18</a:t>
            </a:r>
            <a:r>
              <a:rPr lang="sr-Latn-RS" sz="2800" dirty="0"/>
              <a:t>, </a:t>
            </a:r>
            <a:r>
              <a:rPr lang="sr-Latn-RS" sz="2800" dirty="0" err="1"/>
              <a:t>Pap</a:t>
            </a:r>
            <a:r>
              <a:rPr lang="sr-Latn-RS" sz="2800" dirty="0"/>
              <a:t>=20, </a:t>
            </a:r>
            <a:r>
              <a:rPr lang="sr-Latn-RS" sz="2800" dirty="0" err="1"/>
              <a:t>Bsr</a:t>
            </a:r>
            <a:r>
              <a:rPr lang="sr-Latn-RS" sz="2800" dirty="0"/>
              <a:t>=3 i </a:t>
            </a:r>
            <a:r>
              <a:rPr lang="sr-Latn-RS" sz="2800" dirty="0" err="1"/>
              <a:t>Psr</a:t>
            </a:r>
            <a:r>
              <a:rPr lang="sr-Latn-RS" sz="2800" dirty="0"/>
              <a:t>=12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/>
              <a:t>Broj proizvođača kotlova i </a:t>
            </a:r>
            <a:r>
              <a:rPr lang="sr-Latn-RS" sz="2800" dirty="0" smtClean="0"/>
              <a:t>peći 7 + 13 = 20 </a:t>
            </a:r>
            <a:endParaRPr lang="sr-Latn-R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/>
              <a:t>Kap=6, </a:t>
            </a:r>
            <a:r>
              <a:rPr lang="sr-Latn-RS" sz="2800" dirty="0" err="1"/>
              <a:t>Ksr</a:t>
            </a:r>
            <a:r>
              <a:rPr lang="sr-Latn-RS" sz="2800" dirty="0"/>
              <a:t>=8, </a:t>
            </a:r>
            <a:r>
              <a:rPr lang="sr-Latn-RS" sz="2800" dirty="0" err="1"/>
              <a:t>Pap</a:t>
            </a:r>
            <a:r>
              <a:rPr lang="sr-Latn-RS" sz="2800" dirty="0"/>
              <a:t>=1, </a:t>
            </a:r>
            <a:r>
              <a:rPr lang="sr-Latn-RS" sz="2800" dirty="0" err="1"/>
              <a:t>Psr</a:t>
            </a:r>
            <a:r>
              <a:rPr lang="sr-Latn-RS" sz="2800" dirty="0"/>
              <a:t>=5, </a:t>
            </a:r>
            <a:r>
              <a:rPr lang="sr-Latn-RS" sz="2800" dirty="0" err="1"/>
              <a:t>Prod</a:t>
            </a:r>
            <a:r>
              <a:rPr lang="sr-Latn-RS" sz="2800" dirty="0"/>
              <a:t>=7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/>
              <a:t>Broj biogas postrojenja </a:t>
            </a:r>
            <a:r>
              <a:rPr lang="sr-Latn-RS" sz="2800" dirty="0" smtClean="0"/>
              <a:t>3 + 2 = 5</a:t>
            </a:r>
            <a:endParaRPr lang="en-US" sz="28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/>
              <a:t>Broj</a:t>
            </a:r>
            <a:r>
              <a:rPr lang="en-US" sz="2800" dirty="0" smtClean="0"/>
              <a:t> </a:t>
            </a:r>
            <a:r>
              <a:rPr lang="en-US" sz="2800" dirty="0" err="1" smtClean="0"/>
              <a:t>pogona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proizvodnju</a:t>
            </a:r>
            <a:r>
              <a:rPr lang="en-US" sz="2800" dirty="0" smtClean="0"/>
              <a:t> </a:t>
            </a:r>
            <a:r>
              <a:rPr lang="en-US" sz="2800" dirty="0" err="1" smtClean="0"/>
              <a:t>biodizela</a:t>
            </a:r>
            <a:r>
              <a:rPr lang="en-US" sz="2800" dirty="0" smtClean="0"/>
              <a:t> 5 + 3 = 8</a:t>
            </a:r>
            <a:endParaRPr lang="sr-Latn-R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/>
              <a:t>Broj </a:t>
            </a:r>
            <a:r>
              <a:rPr lang="sr-Latn-RS" sz="2800" dirty="0" err="1"/>
              <a:t>projektanskih</a:t>
            </a:r>
            <a:r>
              <a:rPr lang="sr-Latn-RS" sz="2800" dirty="0"/>
              <a:t> organizacija </a:t>
            </a:r>
            <a:r>
              <a:rPr lang="sr-Latn-RS" sz="2800" dirty="0" smtClean="0"/>
              <a:t>13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sr-Latn-RS" sz="2800" dirty="0" smtClean="0"/>
              <a:t>IMAMO VIŠE POGONA NEGO PONUDE BIOMASE.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42429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слов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484783"/>
          </a:xfrm>
        </p:spPr>
        <p:txBody>
          <a:bodyPr>
            <a:normAutofit/>
          </a:bodyPr>
          <a:lstStyle/>
          <a:p>
            <a:r>
              <a:rPr lang="sr-Latn-RS" b="1" dirty="0" smtClean="0"/>
              <a:t>5. TRŽIŠTE BIOMASE: CENA BIOMASE I POSTROJENJA</a:t>
            </a:r>
            <a:endParaRPr lang="en-US" b="1" dirty="0"/>
          </a:p>
        </p:txBody>
      </p:sp>
      <p:sp>
        <p:nvSpPr>
          <p:cNvPr id="5" name="Правоугаоник 4"/>
          <p:cNvSpPr/>
          <p:nvPr/>
        </p:nvSpPr>
        <p:spPr>
          <a:xfrm>
            <a:off x="611560" y="1318022"/>
            <a:ext cx="813690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RS" sz="2400" b="1" dirty="0" smtClean="0"/>
              <a:t>Još uvek nije </a:t>
            </a:r>
            <a:r>
              <a:rPr lang="sr-Latn-RS" sz="2400" b="1" dirty="0"/>
              <a:t>formirano tržište biomase.  Cena biomase se pogađa </a:t>
            </a:r>
            <a:r>
              <a:rPr lang="sr-Latn-RS" sz="2400" b="1" dirty="0" err="1"/>
              <a:t>bileteralno</a:t>
            </a:r>
            <a:r>
              <a:rPr lang="sr-Latn-RS" sz="2400" b="1" dirty="0"/>
              <a:t> između prodavca i kupca. Bale slame koštaju od 5 do 7 din/kg, zavisno od veličine bale.</a:t>
            </a:r>
          </a:p>
          <a:p>
            <a:pPr marL="457200" lvl="0" indent="-457200">
              <a:buFontTx/>
              <a:buChar char="-"/>
            </a:pPr>
            <a:r>
              <a:rPr lang="sr-Latn-RS" sz="2400" b="1" dirty="0"/>
              <a:t>Male bale: 5,6 do 6,7 din/kg,</a:t>
            </a:r>
          </a:p>
          <a:p>
            <a:pPr marL="457200" lvl="0" indent="-457200">
              <a:buFontTx/>
              <a:buChar char="-"/>
            </a:pPr>
            <a:r>
              <a:rPr lang="sr-Latn-RS" sz="2400" b="1" dirty="0" err="1"/>
              <a:t>Rol</a:t>
            </a:r>
            <a:r>
              <a:rPr lang="sr-Latn-RS" sz="2400" b="1" dirty="0"/>
              <a:t> bale: 5,4 do 6,2 din/kg,</a:t>
            </a:r>
          </a:p>
          <a:p>
            <a:pPr marL="457200" lvl="0" indent="-457200">
              <a:buFontTx/>
              <a:buChar char="-"/>
            </a:pPr>
            <a:r>
              <a:rPr lang="sr-Latn-RS" sz="2400" b="1" dirty="0"/>
              <a:t>Velike bale: 5,2 do 6,0 din/kg,</a:t>
            </a:r>
          </a:p>
          <a:p>
            <a:pPr marL="457200" lvl="0" indent="-457200">
              <a:buFontTx/>
              <a:buChar char="-"/>
            </a:pPr>
            <a:r>
              <a:rPr lang="sr-Latn-RS" sz="2400" b="1" dirty="0"/>
              <a:t>Brikete: 11,5 do 12,6 din/kg</a:t>
            </a:r>
          </a:p>
          <a:p>
            <a:pPr marL="457200" lvl="0" indent="-457200">
              <a:buFontTx/>
              <a:buChar char="-"/>
            </a:pPr>
            <a:r>
              <a:rPr lang="sr-Latn-RS" sz="2400" b="1" dirty="0" err="1"/>
              <a:t>Pelete</a:t>
            </a:r>
            <a:r>
              <a:rPr lang="sr-Latn-RS" sz="2400" b="1" dirty="0"/>
              <a:t>: 13,2 do 14,4 din/kg</a:t>
            </a:r>
          </a:p>
          <a:p>
            <a:pPr marL="457200" lvl="0" indent="-457200">
              <a:buFontTx/>
              <a:buChar char="-"/>
            </a:pPr>
            <a:r>
              <a:rPr lang="sr-Latn-RS" sz="2400" b="1" dirty="0"/>
              <a:t>Cena zemnog gasa košta 46 do 48 din/nm3 sa </a:t>
            </a:r>
            <a:r>
              <a:rPr lang="sr-Latn-RS" sz="2400" b="1" dirty="0" smtClean="0"/>
              <a:t>PDV</a:t>
            </a:r>
          </a:p>
          <a:p>
            <a:pPr marL="457200" lvl="0" indent="-457200">
              <a:buFontTx/>
              <a:buChar char="-"/>
            </a:pPr>
            <a:r>
              <a:rPr lang="sr-Latn-RS" sz="2400" b="1" dirty="0" smtClean="0"/>
              <a:t>Nabavka i prodaja biomase treba da ide preko </a:t>
            </a:r>
            <a:r>
              <a:rPr lang="sr-Latn-RS" sz="2400" b="1" dirty="0" err="1" smtClean="0"/>
              <a:t>Produktne</a:t>
            </a:r>
            <a:r>
              <a:rPr lang="sr-Latn-RS" sz="2400" b="1" dirty="0" smtClean="0"/>
              <a:t> berze u Novom Sadu, kao i ostalih </a:t>
            </a:r>
            <a:r>
              <a:rPr lang="sr-Latn-RS" sz="2400" b="1" dirty="0" err="1" smtClean="0"/>
              <a:t>poljoprivr</a:t>
            </a:r>
            <a:r>
              <a:rPr lang="sr-Latn-RS" sz="2400" b="1" dirty="0" smtClean="0"/>
              <a:t>. proizvoda.</a:t>
            </a:r>
            <a:endParaRPr lang="sr-Latn-RS" sz="2400" b="1" dirty="0"/>
          </a:p>
          <a:p>
            <a:pPr lvl="0"/>
            <a:r>
              <a:rPr lang="sr-Latn-RS" sz="2400" b="1" dirty="0"/>
              <a:t>Cena domaće linije za proizvodnju </a:t>
            </a:r>
            <a:r>
              <a:rPr lang="sr-Latn-RS" sz="2400" b="1" dirty="0" err="1"/>
              <a:t>peleta</a:t>
            </a:r>
            <a:r>
              <a:rPr lang="sr-Latn-RS" sz="2400" b="1" dirty="0"/>
              <a:t>  učinka 1,0 do 1,2 t/h iznosi 190.000 do 230.000 evra, a cena inostrane linije </a:t>
            </a:r>
            <a:r>
              <a:rPr lang="sr-Latn-RS" sz="2400" b="1" dirty="0" smtClean="0"/>
              <a:t>285.000 </a:t>
            </a:r>
            <a:r>
              <a:rPr lang="sr-Latn-RS" sz="2400" b="1" dirty="0"/>
              <a:t>do 650.000 evra, bez građevinskih </a:t>
            </a:r>
            <a:r>
              <a:rPr lang="sr-Latn-RS" sz="2400" b="1" dirty="0" smtClean="0"/>
              <a:t>objekata i infrastrukture.</a:t>
            </a:r>
          </a:p>
          <a:p>
            <a:pPr lvl="0"/>
            <a:r>
              <a:rPr lang="sr-Latn-RS" sz="2400" b="1" dirty="0" smtClean="0"/>
              <a:t>DA LI SE ISPLATI RADITI SA BIOMASOM?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5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Прилагођено 2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Канцелариј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нцелариј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1410</Words>
  <Application>Microsoft Office PowerPoint</Application>
  <PresentationFormat>Пројекција на екрану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Наслови слајдова</vt:lpstr>
      </vt:variant>
      <vt:variant>
        <vt:i4>12</vt:i4>
      </vt:variant>
    </vt:vector>
  </HeadingPairs>
  <TitlesOfParts>
    <vt:vector size="13" baseType="lpstr">
      <vt:lpstr>Office тема</vt:lpstr>
      <vt:lpstr>PowerPoint презентација</vt:lpstr>
      <vt:lpstr>SADRŽAJ IZLAGANJA</vt:lpstr>
      <vt:lpstr>ŠTA PODRAZUMEVAMO POD POJMOM BIOMASA?</vt:lpstr>
      <vt:lpstr> 1. POTENCIJALI TABELA 1: VRSTE I KOLIČINE BIOMASE U VOJVODINI I SRBIJI </vt:lpstr>
      <vt:lpstr> 1. POTENCIJALI Ekvivalentni energetski odnos između biomase i ulja za loženje je 3,4 kg : 1 kg ili 3 kg : 1 l,  a između biomase i zemnog gasa 2,9 kg : 1 nm3. </vt:lpstr>
      <vt:lpstr> 2. PRIMENJENE TEHNOLOGIJE KORIŠĆENJA BIOMASE </vt:lpstr>
      <vt:lpstr> 3. TEHNIKA ZA KORIŠĆENJE BIOMASE </vt:lpstr>
      <vt:lpstr>4. BROJ POSTROJENJA U RADU</vt:lpstr>
      <vt:lpstr>5. TRŽIŠTE BIOMASE: CENA BIOMASE I POSTROJENJA</vt:lpstr>
      <vt:lpstr> 6. PROBLEMI U KORIŠĆENJU BIOMASE </vt:lpstr>
      <vt:lpstr>7. PREDLOG REŠENJA PROBLEMA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PSEMS DANI ENERGETIKE   CEDEF „BIOMASA-NAJVEĆI INVESTICIONI POTENCIJAL VOJVODINE“</dc:title>
  <dc:creator>Korisnik</dc:creator>
  <cp:lastModifiedBy>Korisnik</cp:lastModifiedBy>
  <cp:revision>72</cp:revision>
  <dcterms:created xsi:type="dcterms:W3CDTF">2013-10-28T17:24:39Z</dcterms:created>
  <dcterms:modified xsi:type="dcterms:W3CDTF">2013-10-29T19:15:57Z</dcterms:modified>
</cp:coreProperties>
</file>