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sldIdLst>
    <p:sldId id="256" r:id="rId3"/>
    <p:sldId id="257" r:id="rId4"/>
    <p:sldId id="258" r:id="rId5"/>
    <p:sldId id="265" r:id="rId6"/>
    <p:sldId id="266" r:id="rId7"/>
    <p:sldId id="285" r:id="rId8"/>
    <p:sldId id="267" r:id="rId9"/>
    <p:sldId id="287" r:id="rId10"/>
    <p:sldId id="288" r:id="rId11"/>
    <p:sldId id="289" r:id="rId12"/>
    <p:sldId id="286" r:id="rId13"/>
    <p:sldId id="268" r:id="rId14"/>
    <p:sldId id="269" r:id="rId15"/>
    <p:sldId id="270" r:id="rId16"/>
    <p:sldId id="271" r:id="rId17"/>
    <p:sldId id="276" r:id="rId18"/>
    <p:sldId id="275" r:id="rId19"/>
    <p:sldId id="278" r:id="rId20"/>
    <p:sldId id="277" r:id="rId21"/>
    <p:sldId id="274" r:id="rId22"/>
    <p:sldId id="279" r:id="rId23"/>
    <p:sldId id="280" r:id="rId24"/>
    <p:sldId id="281" r:id="rId25"/>
    <p:sldId id="282" r:id="rId26"/>
    <p:sldId id="290" r:id="rId27"/>
    <p:sldId id="283" r:id="rId28"/>
    <p:sldId id="284" r:id="rId29"/>
  </p:sldIdLst>
  <p:sldSz cx="9144000" cy="6858000" type="screen4x3"/>
  <p:notesSz cx="6858000" cy="9144000"/>
  <p:defaultTextStyle>
    <a:defPPr>
      <a:defRPr lang="fr-CA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00CCFF"/>
    <a:srgbClr val="2AF6F6"/>
    <a:srgbClr val="D2FED9"/>
    <a:srgbClr val="119F1F"/>
    <a:srgbClr val="7DAD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84" autoAdjust="0"/>
    <p:restoredTop sz="94660"/>
  </p:normalViewPr>
  <p:slideViewPr>
    <p:cSldViewPr>
      <p:cViewPr varScale="1">
        <p:scale>
          <a:sx n="103" d="100"/>
          <a:sy n="103" d="100"/>
        </p:scale>
        <p:origin x="-31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cuk.PERUTNINA.SI\Desktop\Doku\Melenci_Projekat_Gas\POTRO&#352;NJA%20GASA%20U%20MELENCIMA%20sa%20prora&#269;unom%20u&#353;ted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List3!$K$55</c:f>
              <c:strCache>
                <c:ptCount val="1"/>
                <c:pt idx="0">
                  <c:v>chick</c:v>
                </c:pt>
              </c:strCache>
            </c:strRef>
          </c:tx>
          <c:spPr>
            <a:solidFill>
              <a:srgbClr val="FF0000"/>
            </a:solidFill>
            <a:ln>
              <a:solidFill>
                <a:prstClr val="black"/>
              </a:solidFill>
            </a:ln>
          </c:spPr>
          <c:invertIfNegative val="0"/>
          <c:val>
            <c:numRef>
              <c:f>List3!$G$55:$J$55</c:f>
              <c:numCache>
                <c:formatCode>#,##0.0000</c:formatCode>
                <c:ptCount val="4"/>
                <c:pt idx="0">
                  <c:v>20.349293687573827</c:v>
                </c:pt>
                <c:pt idx="1">
                  <c:v>23.030105824400515</c:v>
                </c:pt>
                <c:pt idx="2" formatCode="General">
                  <c:v>19.954059292966324</c:v>
                </c:pt>
                <c:pt idx="3" formatCode="General">
                  <c:v>18.996989913816897</c:v>
                </c:pt>
              </c:numCache>
            </c:numRef>
          </c:val>
        </c:ser>
        <c:ser>
          <c:idx val="1"/>
          <c:order val="1"/>
          <c:tx>
            <c:strRef>
              <c:f>List3!$K$56</c:f>
              <c:strCache>
                <c:ptCount val="1"/>
                <c:pt idx="0">
                  <c:v>feed</c:v>
                </c:pt>
              </c:strCache>
            </c:strRef>
          </c:tx>
          <c:spPr>
            <a:solidFill>
              <a:srgbClr val="FFFF00"/>
            </a:solidFill>
            <a:ln>
              <a:solidFill>
                <a:prstClr val="black"/>
              </a:solidFill>
            </a:ln>
          </c:spPr>
          <c:invertIfNegative val="0"/>
          <c:val>
            <c:numRef>
              <c:f>List3!$G$56:$J$56</c:f>
              <c:numCache>
                <c:formatCode>#,##0.0000</c:formatCode>
                <c:ptCount val="4"/>
                <c:pt idx="0">
                  <c:v>68.426086956521658</c:v>
                </c:pt>
                <c:pt idx="1">
                  <c:v>68.426086956521658</c:v>
                </c:pt>
                <c:pt idx="2" formatCode="General">
                  <c:v>68.426086956521658</c:v>
                </c:pt>
                <c:pt idx="3" formatCode="General">
                  <c:v>68.426086956521658</c:v>
                </c:pt>
              </c:numCache>
            </c:numRef>
          </c:val>
        </c:ser>
        <c:ser>
          <c:idx val="2"/>
          <c:order val="2"/>
          <c:tx>
            <c:strRef>
              <c:f>List3!$K$57</c:f>
              <c:strCache>
                <c:ptCount val="1"/>
                <c:pt idx="0">
                  <c:v>energy</c:v>
                </c:pt>
              </c:strCache>
            </c:strRef>
          </c:tx>
          <c:spPr>
            <a:solidFill>
              <a:schemeClr val="tx1"/>
            </a:solidFill>
            <a:ln>
              <a:solidFill>
                <a:prstClr val="black"/>
              </a:solidFill>
            </a:ln>
          </c:spPr>
          <c:invertIfNegative val="0"/>
          <c:val>
            <c:numRef>
              <c:f>List3!$G$57:$J$57</c:f>
              <c:numCache>
                <c:formatCode>#,##0.0000</c:formatCode>
                <c:ptCount val="4"/>
                <c:pt idx="0" formatCode="0.000">
                  <c:v>3.7620193607101755</c:v>
                </c:pt>
                <c:pt idx="1">
                  <c:v>6.5787153060878625</c:v>
                </c:pt>
                <c:pt idx="2" formatCode="General">
                  <c:v>9.4003314908810669</c:v>
                </c:pt>
                <c:pt idx="3" formatCode="General">
                  <c:v>10.806969412363451</c:v>
                </c:pt>
              </c:numCache>
            </c:numRef>
          </c:val>
        </c:ser>
        <c:ser>
          <c:idx val="3"/>
          <c:order val="3"/>
          <c:tx>
            <c:strRef>
              <c:f>List3!$K$58</c:f>
              <c:strCache>
                <c:ptCount val="1"/>
                <c:pt idx="0">
                  <c:v>other</c:v>
                </c:pt>
              </c:strCache>
            </c:strRef>
          </c:tx>
          <c:spPr>
            <a:solidFill>
              <a:srgbClr val="00FFFF"/>
            </a:solidFill>
            <a:ln>
              <a:solidFill>
                <a:prstClr val="black"/>
              </a:solidFill>
            </a:ln>
          </c:spPr>
          <c:invertIfNegative val="0"/>
          <c:val>
            <c:numRef>
              <c:f>List3!$G$58:$J$58</c:f>
              <c:numCache>
                <c:formatCode>#,##0.0000</c:formatCode>
                <c:ptCount val="4"/>
                <c:pt idx="0" formatCode="0.000">
                  <c:v>3.6059284823209135</c:v>
                </c:pt>
                <c:pt idx="1">
                  <c:v>3.3867694571687794</c:v>
                </c:pt>
                <c:pt idx="2" formatCode="General">
                  <c:v>3.5791141878792287</c:v>
                </c:pt>
                <c:pt idx="3" formatCode="General">
                  <c:v>5.0648037137511075</c:v>
                </c:pt>
              </c:numCache>
            </c:numRef>
          </c:val>
        </c:ser>
        <c:ser>
          <c:idx val="4"/>
          <c:order val="4"/>
          <c:tx>
            <c:strRef>
              <c:f>List3!$K$59</c:f>
              <c:strCache>
                <c:ptCount val="1"/>
                <c:pt idx="0">
                  <c:v>labour</c:v>
                </c:pt>
              </c:strCache>
            </c:strRef>
          </c:tx>
          <c:spPr>
            <a:solidFill>
              <a:srgbClr val="00FF00"/>
            </a:solidFill>
            <a:ln>
              <a:solidFill>
                <a:prstClr val="black"/>
              </a:solidFill>
            </a:ln>
          </c:spPr>
          <c:invertIfNegative val="0"/>
          <c:val>
            <c:numRef>
              <c:f>List3!$G$59:$J$59</c:f>
              <c:numCache>
                <c:formatCode>#,##0.0000</c:formatCode>
                <c:ptCount val="4"/>
                <c:pt idx="0" formatCode="0.000">
                  <c:v>14.561183719064616</c:v>
                </c:pt>
                <c:pt idx="1">
                  <c:v>8.8108411296424105</c:v>
                </c:pt>
                <c:pt idx="2" formatCode="General">
                  <c:v>9.2887988038563183</c:v>
                </c:pt>
                <c:pt idx="3" formatCode="General">
                  <c:v>14.333137362494069</c:v>
                </c:pt>
              </c:numCache>
            </c:numRef>
          </c:val>
        </c:ser>
        <c:ser>
          <c:idx val="5"/>
          <c:order val="5"/>
          <c:tx>
            <c:strRef>
              <c:f>List3!$K$60</c:f>
              <c:strCache>
                <c:ptCount val="1"/>
                <c:pt idx="0">
                  <c:v>housing</c:v>
                </c:pt>
              </c:strCache>
            </c:strRef>
          </c:tx>
          <c:spPr>
            <a:solidFill>
              <a:schemeClr val="bg1"/>
            </a:solidFill>
            <a:ln>
              <a:solidFill>
                <a:prstClr val="black"/>
              </a:solidFill>
            </a:ln>
          </c:spPr>
          <c:invertIfNegative val="0"/>
          <c:val>
            <c:numRef>
              <c:f>List3!$G$60:$J$60</c:f>
              <c:numCache>
                <c:formatCode>#,##0.0000</c:formatCode>
                <c:ptCount val="4"/>
                <c:pt idx="0" formatCode="0.000">
                  <c:v>0.68106221567446534</c:v>
                </c:pt>
                <c:pt idx="1">
                  <c:v>2.5720298166364257</c:v>
                </c:pt>
                <c:pt idx="2" formatCode="General">
                  <c:v>5.5722872173824554</c:v>
                </c:pt>
                <c:pt idx="3" formatCode="General">
                  <c:v>4.9824551974493554</c:v>
                </c:pt>
              </c:numCache>
            </c:numRef>
          </c:val>
        </c:ser>
        <c:ser>
          <c:idx val="6"/>
          <c:order val="6"/>
          <c:tx>
            <c:strRef>
              <c:f>List3!$K$61</c:f>
              <c:strCache>
                <c:ptCount val="1"/>
                <c:pt idx="0">
                  <c:v>general</c:v>
                </c:pt>
              </c:strCache>
            </c:strRef>
          </c:tx>
          <c:spPr>
            <a:solidFill>
              <a:srgbClr val="FF3399"/>
            </a:solidFill>
            <a:ln>
              <a:solidFill>
                <a:schemeClr val="tx1"/>
              </a:solidFill>
            </a:ln>
          </c:spPr>
          <c:invertIfNegative val="0"/>
          <c:val>
            <c:numRef>
              <c:f>List3!$G$61:$J$61</c:f>
              <c:numCache>
                <c:formatCode>#,##0.0000</c:formatCode>
                <c:ptCount val="4"/>
                <c:pt idx="0" formatCode="0.000">
                  <c:v>4.4583364277157349</c:v>
                </c:pt>
                <c:pt idx="1">
                  <c:v>3.6632656880353718</c:v>
                </c:pt>
                <c:pt idx="2" formatCode="General">
                  <c:v>2.277632664021211</c:v>
                </c:pt>
                <c:pt idx="3" formatCode="General">
                  <c:v>2.4066886822929998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8272000"/>
        <c:axId val="78273536"/>
      </c:barChart>
      <c:catAx>
        <c:axId val="78272000"/>
        <c:scaling>
          <c:orientation val="minMax"/>
        </c:scaling>
        <c:delete val="0"/>
        <c:axPos val="b"/>
        <c:majorTickMark val="out"/>
        <c:minorTickMark val="none"/>
        <c:tickLblPos val="nextTo"/>
        <c:crossAx val="78273536"/>
        <c:crosses val="autoZero"/>
        <c:auto val="1"/>
        <c:lblAlgn val="ctr"/>
        <c:lblOffset val="100"/>
        <c:noMultiLvlLbl val="0"/>
      </c:catAx>
      <c:valAx>
        <c:axId val="78273536"/>
        <c:scaling>
          <c:orientation val="minMax"/>
          <c:max val="135"/>
          <c:min val="0"/>
        </c:scaling>
        <c:delete val="0"/>
        <c:axPos val="l"/>
        <c:majorGridlines/>
        <c:numFmt formatCode="General" sourceLinked="0"/>
        <c:majorTickMark val="out"/>
        <c:minorTickMark val="none"/>
        <c:tickLblPos val="nextTo"/>
        <c:crossAx val="78272000"/>
        <c:crosses val="autoZero"/>
        <c:crossBetween val="between"/>
        <c:majorUnit val="10"/>
      </c:valAx>
    </c:plotArea>
    <c:legend>
      <c:legendPos val="b"/>
      <c:layout/>
      <c:overlay val="0"/>
    </c:legend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31C6C1-DAFF-41A4-903F-99E00A218E82}" type="datetimeFigureOut">
              <a:rPr lang="fr-FR"/>
              <a:pPr>
                <a:defRPr/>
              </a:pPr>
              <a:t>29/10/2013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67CE7B-A09D-4C89-A697-5A4EB702C1E0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4A708-1C04-4940-AEF0-B55C5104ECAD}" type="datetimeFigureOut">
              <a:rPr lang="fr-FR"/>
              <a:pPr>
                <a:defRPr/>
              </a:pPr>
              <a:t>29/10/2013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F7061-7EAE-4C07-B35B-048CFA3A2D53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7B9CC4-C58D-4D38-8E12-D0615C85E2E4}" type="datetimeFigureOut">
              <a:rPr lang="fr-FR"/>
              <a:pPr>
                <a:defRPr/>
              </a:pPr>
              <a:t>29/10/2013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B78D3C-C9F6-425A-B617-857A37E9850C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77259C-DE37-463C-8831-7C1B39912A5A}" type="datetimeFigureOut">
              <a:rPr lang="fr-FR"/>
              <a:pPr>
                <a:defRPr/>
              </a:pPr>
              <a:t>29/10/2013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863384-BF29-4D20-A235-31E9871448FA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DF2CE5-D9C2-44E4-8D49-AD5BD5FCF52E}" type="datetimeFigureOut">
              <a:rPr lang="fr-FR"/>
              <a:pPr>
                <a:defRPr/>
              </a:pPr>
              <a:t>29/10/2013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E4A013-E845-4EFB-B2AF-04C78122FCAB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BF49DB-CFE7-4EAA-8E25-83B28A00120F}" type="datetimeFigureOut">
              <a:rPr lang="fr-FR"/>
              <a:pPr>
                <a:defRPr/>
              </a:pPr>
              <a:t>29/10/2013</a:t>
            </a:fld>
            <a:endParaRPr lang="fr-CA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A974DA-DF24-459F-B33B-E792E513C231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85A110-E2E3-49E8-B23C-59CDDE3DF29D}" type="datetimeFigureOut">
              <a:rPr lang="fr-FR"/>
              <a:pPr>
                <a:defRPr/>
              </a:pPr>
              <a:t>29/10/2013</a:t>
            </a:fld>
            <a:endParaRPr lang="fr-CA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254C32-F372-4590-9798-688E4D149765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EEC220-4783-4B7C-B6EC-FDDBF3394847}" type="datetimeFigureOut">
              <a:rPr lang="fr-FR"/>
              <a:pPr>
                <a:defRPr/>
              </a:pPr>
              <a:t>29/10/2013</a:t>
            </a:fld>
            <a:endParaRPr lang="fr-CA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DB609-7B26-4F6A-9305-662970D18D96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3787CE-844F-4BD6-8581-0FDE2A7AA650}" type="datetimeFigureOut">
              <a:rPr lang="fr-FR"/>
              <a:pPr>
                <a:defRPr/>
              </a:pPr>
              <a:t>29/10/2013</a:t>
            </a:fld>
            <a:endParaRPr lang="fr-CA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F5894F-234E-480A-921E-ADB47FDEF2C4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2AE44C-7EF0-4CE1-9BD3-C040C588985F}" type="datetimeFigureOut">
              <a:rPr lang="fr-FR"/>
              <a:pPr>
                <a:defRPr/>
              </a:pPr>
              <a:t>29/10/2013</a:t>
            </a:fld>
            <a:endParaRPr lang="fr-CA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68D2B9-10E9-4B36-BCD5-10AA7D4F3A95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fr-CA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AD27D6-7B85-4A17-B5D5-D072D6A3DC28}" type="datetimeFigureOut">
              <a:rPr lang="fr-FR"/>
              <a:pPr>
                <a:defRPr/>
              </a:pPr>
              <a:t>29/10/2013</a:t>
            </a:fld>
            <a:endParaRPr lang="fr-CA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93A450-1672-410C-AA00-8F477BAE4421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CA" smtClean="0"/>
              <a:t>Cliquez pour modifier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18720CF-D8DC-44C6-9DF0-C1D605A14CED}" type="datetimeFigureOut">
              <a:rPr lang="fr-FR"/>
              <a:pPr>
                <a:defRPr/>
              </a:pPr>
              <a:t>29/10/2013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F5B94E6-70EF-45DB-BD63-BDB0B562AF0B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rs/url?sa=i&amp;rct=j&amp;q=&amp;esrc=s&amp;frm=1&amp;source=images&amp;cd=&amp;cad=rja&amp;docid=AO7H3kxe0ChaRM&amp;tbnid=y0yaLavrdr2NNM:&amp;ved=0CAUQjRw&amp;url=http://www.magdek.co.uk/index.php?page=Gallery&amp;ei=pT5sUtDyJozItAb6h4HACA&amp;bvm=bv.55123115,d.Yms&amp;psig=AFQjCNGPc4zbgRmoJI8AtpDYmeiTzYRtaQ&amp;ust=1382911979761995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ausagservices.com.au/heating.html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re 1"/>
          <p:cNvSpPr>
            <a:spLocks noGrp="1"/>
          </p:cNvSpPr>
          <p:nvPr>
            <p:ph type="ctrTitle"/>
          </p:nvPr>
        </p:nvSpPr>
        <p:spPr>
          <a:xfrm>
            <a:off x="685800" y="404664"/>
            <a:ext cx="7772400" cy="3312368"/>
          </a:xfrm>
        </p:spPr>
        <p:txBody>
          <a:bodyPr>
            <a:normAutofit/>
          </a:bodyPr>
          <a:lstStyle/>
          <a:p>
            <a:r>
              <a:rPr lang="en-US" sz="4000" b="1" dirty="0" err="1" smtClean="0">
                <a:solidFill>
                  <a:schemeClr val="accent2"/>
                </a:solidFill>
                <a:latin typeface="Garamond" pitchFamily="18" charset="0"/>
              </a:rPr>
              <a:t>Troškovi</a:t>
            </a:r>
            <a:r>
              <a:rPr lang="en-US" sz="4000" b="1" dirty="0" smtClean="0">
                <a:solidFill>
                  <a:schemeClr val="accent2"/>
                </a:solidFill>
                <a:latin typeface="Garamond" pitchFamily="18" charset="0"/>
              </a:rPr>
              <a:t> </a:t>
            </a:r>
            <a:r>
              <a:rPr lang="en-US" sz="4000" b="1" dirty="0" err="1" smtClean="0">
                <a:solidFill>
                  <a:schemeClr val="accent2"/>
                </a:solidFill>
                <a:latin typeface="Garamond" pitchFamily="18" charset="0"/>
              </a:rPr>
              <a:t>proizvodnje</a:t>
            </a:r>
            <a:r>
              <a:rPr lang="en-US" sz="4000" b="1" dirty="0" smtClean="0">
                <a:solidFill>
                  <a:schemeClr val="accent2"/>
                </a:solidFill>
                <a:latin typeface="Garamond" pitchFamily="18" charset="0"/>
              </a:rPr>
              <a:t> u </a:t>
            </a:r>
            <a:r>
              <a:rPr lang="en-US" sz="4000" b="1" dirty="0" err="1" smtClean="0">
                <a:solidFill>
                  <a:schemeClr val="accent2"/>
                </a:solidFill>
                <a:latin typeface="Garamond" pitchFamily="18" charset="0"/>
              </a:rPr>
              <a:t>tovu</a:t>
            </a:r>
            <a:r>
              <a:rPr lang="en-US" sz="4000" b="1" dirty="0" smtClean="0">
                <a:solidFill>
                  <a:schemeClr val="accent2"/>
                </a:solidFill>
                <a:latin typeface="Garamond" pitchFamily="18" charset="0"/>
              </a:rPr>
              <a:t> </a:t>
            </a:r>
            <a:r>
              <a:rPr lang="en-US" sz="4000" b="1" dirty="0" err="1" smtClean="0">
                <a:solidFill>
                  <a:schemeClr val="accent2"/>
                </a:solidFill>
                <a:latin typeface="Garamond" pitchFamily="18" charset="0"/>
              </a:rPr>
              <a:t>brojlera</a:t>
            </a:r>
            <a:r>
              <a:rPr lang="en-US" sz="4000" b="1" dirty="0" smtClean="0">
                <a:solidFill>
                  <a:schemeClr val="accent2"/>
                </a:solidFill>
                <a:latin typeface="Garamond" pitchFamily="18" charset="0"/>
              </a:rPr>
              <a:t> </a:t>
            </a:r>
            <a:r>
              <a:rPr lang="en-US" sz="4000" b="1" dirty="0" err="1" smtClean="0">
                <a:solidFill>
                  <a:schemeClr val="accent2"/>
                </a:solidFill>
                <a:latin typeface="Garamond" pitchFamily="18" charset="0"/>
              </a:rPr>
              <a:t>sa</a:t>
            </a:r>
            <a:r>
              <a:rPr lang="en-US" sz="4000" b="1" dirty="0" smtClean="0">
                <a:solidFill>
                  <a:schemeClr val="accent2"/>
                </a:solidFill>
                <a:latin typeface="Garamond" pitchFamily="18" charset="0"/>
              </a:rPr>
              <a:t> </a:t>
            </a:r>
            <a:r>
              <a:rPr lang="en-US" sz="4000" b="1" dirty="0" err="1" smtClean="0">
                <a:solidFill>
                  <a:schemeClr val="accent2"/>
                </a:solidFill>
                <a:latin typeface="Garamond" pitchFamily="18" charset="0"/>
              </a:rPr>
              <a:t>posebnim</a:t>
            </a:r>
            <a:r>
              <a:rPr lang="en-US" sz="4000" b="1" dirty="0" smtClean="0">
                <a:solidFill>
                  <a:schemeClr val="accent2"/>
                </a:solidFill>
                <a:latin typeface="Garamond" pitchFamily="18" charset="0"/>
              </a:rPr>
              <a:t> </a:t>
            </a:r>
            <a:r>
              <a:rPr lang="en-US" sz="4000" b="1" dirty="0" err="1" smtClean="0">
                <a:solidFill>
                  <a:schemeClr val="accent2"/>
                </a:solidFill>
                <a:latin typeface="Garamond" pitchFamily="18" charset="0"/>
              </a:rPr>
              <a:t>osvrtom</a:t>
            </a:r>
            <a:r>
              <a:rPr lang="en-US" sz="4000" b="1" dirty="0" smtClean="0">
                <a:solidFill>
                  <a:schemeClr val="accent2"/>
                </a:solidFill>
                <a:latin typeface="Garamond" pitchFamily="18" charset="0"/>
              </a:rPr>
              <a:t> </a:t>
            </a:r>
            <a:r>
              <a:rPr lang="en-US" sz="4000" b="1" dirty="0" err="1" smtClean="0">
                <a:solidFill>
                  <a:schemeClr val="accent2"/>
                </a:solidFill>
                <a:latin typeface="Garamond" pitchFamily="18" charset="0"/>
              </a:rPr>
              <a:t>na</a:t>
            </a:r>
            <a:r>
              <a:rPr lang="en-US" sz="4000" b="1" dirty="0" smtClean="0">
                <a:solidFill>
                  <a:schemeClr val="accent2"/>
                </a:solidFill>
                <a:latin typeface="Garamond" pitchFamily="18" charset="0"/>
              </a:rPr>
              <a:t> </a:t>
            </a:r>
            <a:r>
              <a:rPr lang="en-US" sz="4000" b="1" dirty="0" err="1" smtClean="0">
                <a:solidFill>
                  <a:schemeClr val="accent2"/>
                </a:solidFill>
                <a:latin typeface="Garamond" pitchFamily="18" charset="0"/>
              </a:rPr>
              <a:t>mogućnost</a:t>
            </a:r>
            <a:r>
              <a:rPr lang="en-US" sz="4000" b="1" dirty="0" smtClean="0">
                <a:solidFill>
                  <a:schemeClr val="accent2"/>
                </a:solidFill>
                <a:latin typeface="Garamond" pitchFamily="18" charset="0"/>
              </a:rPr>
              <a:t> </a:t>
            </a:r>
            <a:r>
              <a:rPr lang="en-US" sz="4000" b="1" dirty="0" err="1" smtClean="0">
                <a:solidFill>
                  <a:schemeClr val="accent2"/>
                </a:solidFill>
                <a:latin typeface="Garamond" pitchFamily="18" charset="0"/>
              </a:rPr>
              <a:t>uštede</a:t>
            </a:r>
            <a:r>
              <a:rPr lang="en-US" sz="4000" b="1" dirty="0" smtClean="0">
                <a:solidFill>
                  <a:schemeClr val="accent2"/>
                </a:solidFill>
                <a:latin typeface="Garamond" pitchFamily="18" charset="0"/>
              </a:rPr>
              <a:t> </a:t>
            </a:r>
            <a:r>
              <a:rPr lang="en-US" sz="4000" b="1" dirty="0" err="1" smtClean="0">
                <a:solidFill>
                  <a:schemeClr val="accent2"/>
                </a:solidFill>
                <a:latin typeface="Garamond" pitchFamily="18" charset="0"/>
              </a:rPr>
              <a:t>energije</a:t>
            </a:r>
            <a:r>
              <a:rPr lang="en-US" sz="4000" b="1" dirty="0" smtClean="0">
                <a:solidFill>
                  <a:schemeClr val="accent2"/>
                </a:solidFill>
                <a:latin typeface="Garamond" pitchFamily="18" charset="0"/>
              </a:rPr>
              <a:t> </a:t>
            </a:r>
            <a:r>
              <a:rPr lang="en-US" sz="4000" b="1" dirty="0" err="1" smtClean="0">
                <a:solidFill>
                  <a:schemeClr val="accent2"/>
                </a:solidFill>
                <a:latin typeface="Garamond" pitchFamily="18" charset="0"/>
              </a:rPr>
              <a:t>i</a:t>
            </a:r>
            <a:r>
              <a:rPr lang="en-US" sz="4000" b="1" dirty="0" smtClean="0">
                <a:solidFill>
                  <a:schemeClr val="accent2"/>
                </a:solidFill>
                <a:latin typeface="Garamond" pitchFamily="18" charset="0"/>
              </a:rPr>
              <a:t> </a:t>
            </a:r>
            <a:r>
              <a:rPr lang="en-US" sz="4000" b="1" dirty="0" err="1" smtClean="0">
                <a:solidFill>
                  <a:schemeClr val="accent2"/>
                </a:solidFill>
                <a:latin typeface="Garamond" pitchFamily="18" charset="0"/>
              </a:rPr>
              <a:t>iskorišćenje</a:t>
            </a:r>
            <a:r>
              <a:rPr lang="en-US" sz="4000" b="1" dirty="0" smtClean="0">
                <a:solidFill>
                  <a:schemeClr val="accent2"/>
                </a:solidFill>
                <a:latin typeface="Garamond" pitchFamily="18" charset="0"/>
              </a:rPr>
              <a:t> </a:t>
            </a:r>
            <a:r>
              <a:rPr lang="en-US" sz="4000" b="1" dirty="0" err="1" smtClean="0">
                <a:solidFill>
                  <a:schemeClr val="accent2"/>
                </a:solidFill>
                <a:latin typeface="Garamond" pitchFamily="18" charset="0"/>
              </a:rPr>
              <a:t>novih</a:t>
            </a:r>
            <a:r>
              <a:rPr lang="en-US" sz="4000" b="1" dirty="0" smtClean="0">
                <a:solidFill>
                  <a:schemeClr val="accent2"/>
                </a:solidFill>
                <a:latin typeface="Garamond" pitchFamily="18" charset="0"/>
              </a:rPr>
              <a:t> </a:t>
            </a:r>
            <a:r>
              <a:rPr lang="en-US" sz="4000" b="1" dirty="0" err="1" smtClean="0">
                <a:solidFill>
                  <a:schemeClr val="accent2"/>
                </a:solidFill>
                <a:latin typeface="Garamond" pitchFamily="18" charset="0"/>
              </a:rPr>
              <a:t>tehnologija</a:t>
            </a:r>
            <a:r>
              <a:rPr lang="en-US" sz="4000" b="1" dirty="0" smtClean="0">
                <a:solidFill>
                  <a:schemeClr val="accent2"/>
                </a:solidFill>
                <a:latin typeface="Garamond" pitchFamily="18" charset="0"/>
              </a:rPr>
              <a:t> </a:t>
            </a:r>
            <a:r>
              <a:rPr lang="en-US" sz="4000" b="1" dirty="0" err="1" smtClean="0">
                <a:solidFill>
                  <a:schemeClr val="accent2"/>
                </a:solidFill>
                <a:latin typeface="Garamond" pitchFamily="18" charset="0"/>
              </a:rPr>
              <a:t>na</a:t>
            </a:r>
            <a:r>
              <a:rPr lang="en-US" sz="4000" b="1" dirty="0" smtClean="0">
                <a:solidFill>
                  <a:schemeClr val="accent2"/>
                </a:solidFill>
                <a:latin typeface="Garamond" pitchFamily="18" charset="0"/>
              </a:rPr>
              <a:t> </a:t>
            </a:r>
            <a:r>
              <a:rPr lang="en-US" sz="4000" b="1" dirty="0" err="1" smtClean="0">
                <a:solidFill>
                  <a:schemeClr val="accent2"/>
                </a:solidFill>
                <a:latin typeface="Garamond" pitchFamily="18" charset="0"/>
              </a:rPr>
              <a:t>farmama</a:t>
            </a:r>
            <a:r>
              <a:rPr lang="en-US" sz="4000" b="1" dirty="0" smtClean="0">
                <a:solidFill>
                  <a:schemeClr val="accent2"/>
                </a:solidFill>
                <a:latin typeface="Garamond" pitchFamily="18" charset="0"/>
              </a:rPr>
              <a:t> </a:t>
            </a:r>
            <a:r>
              <a:rPr lang="en-US" sz="4000" b="1" dirty="0" err="1" smtClean="0">
                <a:solidFill>
                  <a:schemeClr val="accent2"/>
                </a:solidFill>
                <a:latin typeface="Garamond" pitchFamily="18" charset="0"/>
              </a:rPr>
              <a:t>i</a:t>
            </a:r>
            <a:r>
              <a:rPr lang="en-US" sz="4000" b="1" dirty="0" smtClean="0">
                <a:solidFill>
                  <a:schemeClr val="accent2"/>
                </a:solidFill>
                <a:latin typeface="Garamond" pitchFamily="18" charset="0"/>
              </a:rPr>
              <a:t> PG u </a:t>
            </a:r>
            <a:r>
              <a:rPr lang="en-US" sz="4000" b="1" dirty="0" err="1" smtClean="0">
                <a:solidFill>
                  <a:schemeClr val="accent2"/>
                </a:solidFill>
                <a:latin typeface="Garamond" pitchFamily="18" charset="0"/>
              </a:rPr>
              <a:t>Srbiji</a:t>
            </a:r>
            <a:endParaRPr lang="fr-CA" sz="4000" dirty="0" smtClean="0">
              <a:solidFill>
                <a:schemeClr val="accent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24128" y="5589240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b="1" dirty="0" smtClean="0">
                <a:solidFill>
                  <a:schemeClr val="accent2"/>
                </a:solidFill>
                <a:latin typeface="Garamond" pitchFamily="18" charset="0"/>
              </a:rPr>
              <a:t>Petar Ćuk, </a:t>
            </a:r>
          </a:p>
          <a:p>
            <a:pPr algn="ctr"/>
            <a:r>
              <a:rPr lang="sr-Latn-RS" b="1" dirty="0" smtClean="0">
                <a:solidFill>
                  <a:schemeClr val="accent2"/>
                </a:solidFill>
                <a:latin typeface="Garamond" pitchFamily="18" charset="0"/>
              </a:rPr>
              <a:t>Perutnina Ptuj – Topiko a.d.</a:t>
            </a:r>
            <a:endParaRPr lang="en-US" b="1" dirty="0">
              <a:solidFill>
                <a:schemeClr val="accent2"/>
              </a:solidFill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sr-Latn-RS" sz="3600" dirty="0" smtClean="0">
                <a:solidFill>
                  <a:schemeClr val="bg1"/>
                </a:solidFill>
                <a:latin typeface="Garamond" pitchFamily="18" charset="0"/>
              </a:rPr>
              <a:t>INDIREKTNI ZAGREJAČI</a:t>
            </a:r>
            <a:endParaRPr lang="fr-CA" sz="3600" dirty="0" smtClean="0">
              <a:solidFill>
                <a:schemeClr val="bg1"/>
              </a:solidFill>
              <a:latin typeface="Garamond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4365104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400" dirty="0" smtClean="0">
                <a:latin typeface="Garamond" pitchFamily="18" charset="0"/>
              </a:rPr>
              <a:t>Grejanje toplom vodom</a:t>
            </a:r>
            <a:endParaRPr lang="en-US" sz="2400" dirty="0">
              <a:latin typeface="Garamond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60232" y="5373216"/>
            <a:ext cx="18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400" dirty="0" smtClean="0">
                <a:latin typeface="Garamond" pitchFamily="18" charset="0"/>
              </a:rPr>
              <a:t>Kalorifer na vodu ili paru</a:t>
            </a:r>
            <a:endParaRPr lang="en-US" sz="2400" dirty="0">
              <a:latin typeface="Garamond" pitchFamily="18" charset="0"/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556791"/>
            <a:ext cx="2736304" cy="2779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4437112"/>
            <a:ext cx="2088232" cy="2211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1880" y="1556792"/>
            <a:ext cx="5256584" cy="2357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3707904" y="3933056"/>
            <a:ext cx="4608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400" dirty="0" smtClean="0">
                <a:latin typeface="Garamond" pitchFamily="18" charset="0"/>
              </a:rPr>
              <a:t>Zračeće grejanje vrelim vazduhom</a:t>
            </a:r>
            <a:endParaRPr lang="en-US" sz="2400" dirty="0"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sr-Latn-RS" sz="3600" dirty="0" smtClean="0">
                <a:solidFill>
                  <a:schemeClr val="bg1"/>
                </a:solidFill>
                <a:latin typeface="Garamond" pitchFamily="18" charset="0"/>
              </a:rPr>
              <a:t>SISTEM GREJANJA - TEMPERATURE U OBJEKTU</a:t>
            </a:r>
            <a:endParaRPr lang="fr-CA" sz="3600" dirty="0" smtClean="0">
              <a:solidFill>
                <a:schemeClr val="bg1"/>
              </a:solidFill>
              <a:latin typeface="Garamond" pitchFamily="18" charset="0"/>
            </a:endParaRPr>
          </a:p>
        </p:txBody>
      </p:sp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2636912"/>
            <a:ext cx="8339212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83568" y="1988840"/>
            <a:ext cx="3672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dirty="0" smtClean="0">
                <a:latin typeface="Garamond" pitchFamily="18" charset="0"/>
              </a:rPr>
              <a:t>Gasno grejanje – IC grejalice</a:t>
            </a:r>
            <a:endParaRPr lang="en-US" sz="2400" dirty="0">
              <a:latin typeface="Garamond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88024" y="5517232"/>
            <a:ext cx="3672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400" dirty="0" smtClean="0">
                <a:latin typeface="Garamond" pitchFamily="18" charset="0"/>
              </a:rPr>
              <a:t>Grejanje vazduhom</a:t>
            </a:r>
            <a:endParaRPr lang="en-US" sz="2400" dirty="0"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sr-Latn-RS" sz="3600" dirty="0" smtClean="0">
                <a:solidFill>
                  <a:schemeClr val="bg1"/>
                </a:solidFill>
                <a:latin typeface="Garamond" pitchFamily="18" charset="0"/>
              </a:rPr>
              <a:t>NOVE TEHNOLOGIJE GREJANJA OBJEKATA ZA TOV PILIĆA</a:t>
            </a:r>
            <a:endParaRPr lang="fr-CA" sz="3600" dirty="0" smtClean="0">
              <a:solidFill>
                <a:schemeClr val="bg1"/>
              </a:solidFill>
              <a:latin typeface="Garamond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089150"/>
            <a:ext cx="8229600" cy="3788121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Garamond" pitchFamily="18" charset="0"/>
              </a:rPr>
              <a:t>Rekuperatori</a:t>
            </a:r>
            <a:r>
              <a:rPr lang="sr-Latn-R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aramond" pitchFamily="18" charset="0"/>
              </a:rPr>
              <a:t> toplote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r-Latn-R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aramond" pitchFamily="18" charset="0"/>
              </a:rPr>
              <a:t>Zagrejači vazduha ili vode loženi drvenom sečkom ili peletama od drvnog otpada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r-Latn-R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aramond" pitchFamily="18" charset="0"/>
              </a:rPr>
              <a:t>Zagrejači vode ili vazduha loženi agropeletom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r-Latn-R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aramond" pitchFamily="18" charset="0"/>
              </a:rPr>
              <a:t>Postrojenja za gasifikaciju stajnjaka</a:t>
            </a:r>
            <a:endParaRPr lang="sr-Latn-RS" sz="3600" b="1" dirty="0" smtClean="0">
              <a:solidFill>
                <a:srgbClr val="FF0000"/>
              </a:solidFill>
              <a:latin typeface="Garamond" pitchFamily="18" charset="0"/>
            </a:endParaRPr>
          </a:p>
          <a:p>
            <a:pPr marL="0" indent="0" algn="ctr" fontAlgn="auto">
              <a:spcAft>
                <a:spcPts val="0"/>
              </a:spcAft>
              <a:buNone/>
              <a:defRPr/>
            </a:pPr>
            <a:endParaRPr lang="sr-Latn-RS" sz="2800" b="1" dirty="0" smtClean="0">
              <a:solidFill>
                <a:srgbClr val="FF0000"/>
              </a:solidFill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sr-Latn-RS" sz="3600" dirty="0" smtClean="0">
                <a:solidFill>
                  <a:schemeClr val="bg1"/>
                </a:solidFill>
                <a:latin typeface="Garamond" pitchFamily="18" charset="0"/>
              </a:rPr>
              <a:t>Rekuperatori toplote</a:t>
            </a:r>
            <a:endParaRPr lang="fr-CA" sz="3600" dirty="0" smtClean="0">
              <a:solidFill>
                <a:schemeClr val="bg1"/>
              </a:solidFill>
              <a:latin typeface="Garamond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436096" y="1700808"/>
            <a:ext cx="3250704" cy="4680519"/>
          </a:xfrm>
        </p:spPr>
        <p:txBody>
          <a:bodyPr rtlCol="0">
            <a:normAutofit fontScale="70000" lnSpcReduction="20000"/>
          </a:bodyPr>
          <a:lstStyle/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  <a:defRPr/>
            </a:pPr>
            <a:r>
              <a:rPr lang="sr-Latn-R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aramond" pitchFamily="18" charset="0"/>
              </a:rPr>
              <a:t>Rekuperator toplote je zagrejač “vazduh – vazduh”. Vazduh za potrebe ventilacije se preko ploča za razmenu toplote predgreva pomoću vazduha iz objekta koji se izbacuje napolje. Ubačeni sveži i zagrejani vazduh se pomoću cirkulacionih ventilatora raspoređuje unutar objekta. Može se postići ušteda i do 30% u troškovima grejanja. Cena uređaja je od 23.000€  do 31.000€ za objekte od  800 do 1.200 m</a:t>
            </a:r>
            <a:r>
              <a:rPr lang="sr-Latn-RS" sz="28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aramond" pitchFamily="18" charset="0"/>
              </a:rPr>
              <a:t>2 </a:t>
            </a:r>
            <a:endParaRPr lang="en-US" sz="2800" baseline="30000" dirty="0" smtClean="0"/>
          </a:p>
          <a:p>
            <a:pPr fontAlgn="auto">
              <a:spcAft>
                <a:spcPts val="0"/>
              </a:spcAft>
              <a:buNone/>
              <a:defRPr/>
            </a:pPr>
            <a:endParaRPr lang="sr-Latn-RS" sz="2800" b="1" dirty="0" smtClean="0">
              <a:solidFill>
                <a:srgbClr val="FF0000"/>
              </a:solidFill>
              <a:latin typeface="Garamond" pitchFamily="18" charset="0"/>
            </a:endParaRPr>
          </a:p>
          <a:p>
            <a:pPr marL="0" indent="0" algn="ctr" fontAlgn="auto">
              <a:spcAft>
                <a:spcPts val="0"/>
              </a:spcAft>
              <a:buNone/>
              <a:defRPr/>
            </a:pPr>
            <a:endParaRPr lang="sr-Latn-RS" sz="2800" b="1" dirty="0" smtClean="0">
              <a:solidFill>
                <a:srgbClr val="FF0000"/>
              </a:solidFill>
              <a:latin typeface="Garamond" pitchFamily="18" charset="0"/>
            </a:endParaRPr>
          </a:p>
        </p:txBody>
      </p:sp>
      <p:pic>
        <p:nvPicPr>
          <p:cNvPr id="24578" name="Afbeelding 46" descr="24 tekening prijzenboek 2012 Model nr 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2204864"/>
            <a:ext cx="4273328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Afbeelding 49" descr="24 tekening prijzenboek 2012 Model nr 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4005064"/>
            <a:ext cx="4176464" cy="1776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sr-Latn-RS" sz="3600" dirty="0" smtClean="0">
                <a:solidFill>
                  <a:schemeClr val="bg1"/>
                </a:solidFill>
                <a:latin typeface="Garamond" pitchFamily="18" charset="0"/>
              </a:rPr>
              <a:t>Termogen na drvenu sečku</a:t>
            </a:r>
            <a:endParaRPr lang="fr-CA" sz="3600" dirty="0" smtClean="0">
              <a:solidFill>
                <a:schemeClr val="bg1"/>
              </a:solidFill>
              <a:latin typeface="Garamond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436096" y="1700809"/>
            <a:ext cx="3250704" cy="4248471"/>
          </a:xfrm>
        </p:spPr>
        <p:txBody>
          <a:bodyPr rtlCol="0">
            <a:normAutofit fontScale="77500" lnSpcReduction="20000"/>
          </a:bodyPr>
          <a:lstStyle/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  <a:defRPr/>
            </a:pPr>
            <a:r>
              <a:rPr lang="sr-Latn-R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aramond" pitchFamily="18" charset="0"/>
              </a:rPr>
              <a:t>Pogodan je u krajevima gde je moguće nabaviti drvenu sečku. Dnevni rezervoar se puni eksterno a potom se odvjia automatizovano loženje u zavisnosti od zadate temperature u objektu koji se greje. Sečka sagoreva na kosoj rešetki a pepeo se ručno odnosi i odlaže. Prijemnik toplote može biti i vazduh i voda. </a:t>
            </a:r>
          </a:p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  <a:defRPr/>
            </a:pPr>
            <a:endParaRPr lang="en-US" sz="2800" baseline="30000" dirty="0" smtClean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3645024"/>
            <a:ext cx="4427984" cy="2956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1340768"/>
            <a:ext cx="3024336" cy="2238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sr-Latn-RS" sz="3600" dirty="0" smtClean="0">
                <a:solidFill>
                  <a:schemeClr val="bg1"/>
                </a:solidFill>
                <a:latin typeface="Garamond" pitchFamily="18" charset="0"/>
              </a:rPr>
              <a:t>Termogen na drvenu sečku ili pelet</a:t>
            </a:r>
            <a:endParaRPr lang="fr-CA" sz="3600" dirty="0" smtClean="0">
              <a:solidFill>
                <a:schemeClr val="bg1"/>
              </a:solidFill>
              <a:latin typeface="Garamond" pitchFamily="18" charset="0"/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268760"/>
            <a:ext cx="4440654" cy="3015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3717032"/>
            <a:ext cx="3752645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93"/>
          <p:cNvSpPr>
            <a:spLocks noChangeArrowheads="1"/>
          </p:cNvSpPr>
          <p:nvPr/>
        </p:nvSpPr>
        <p:spPr bwMode="auto">
          <a:xfrm>
            <a:off x="0" y="1524000"/>
            <a:ext cx="9144000" cy="5334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16" name="Rectangle 6"/>
          <p:cNvSpPr>
            <a:spLocks noChangeArrowheads="1"/>
          </p:cNvSpPr>
          <p:nvPr/>
        </p:nvSpPr>
        <p:spPr bwMode="auto">
          <a:xfrm>
            <a:off x="4041274" y="3581400"/>
            <a:ext cx="1200651" cy="2436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r" eaLnBrk="0" hangingPunct="0"/>
            <a:r>
              <a:rPr lang="sr-Latn-RS" sz="1000" b="1" dirty="0" smtClean="0">
                <a:latin typeface="Times New Roman" pitchFamily="18" charset="0"/>
              </a:rPr>
              <a:t>Izmenjivač toplote</a:t>
            </a:r>
            <a:endParaRPr lang="en-US" sz="1000" b="1" dirty="0">
              <a:latin typeface="Times New Roman" pitchFamily="18" charset="0"/>
            </a:endParaRPr>
          </a:p>
        </p:txBody>
      </p:sp>
      <p:sp>
        <p:nvSpPr>
          <p:cNvPr id="13317" name="Rectangle 7"/>
          <p:cNvSpPr>
            <a:spLocks noChangeArrowheads="1"/>
          </p:cNvSpPr>
          <p:nvPr/>
        </p:nvSpPr>
        <p:spPr bwMode="auto">
          <a:xfrm>
            <a:off x="5876925" y="5830888"/>
            <a:ext cx="575480" cy="2436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sr-Latn-RS" sz="1000" b="1" dirty="0" smtClean="0">
                <a:latin typeface="Times New Roman" pitchFamily="18" charset="0"/>
              </a:rPr>
              <a:t>Ložište</a:t>
            </a:r>
            <a:endParaRPr lang="en-US" sz="1000" b="1" dirty="0">
              <a:latin typeface="Times New Roman" pitchFamily="18" charset="0"/>
            </a:endParaRPr>
          </a:p>
        </p:txBody>
      </p:sp>
      <p:sp>
        <p:nvSpPr>
          <p:cNvPr id="13318" name="Rectangle 10"/>
          <p:cNvSpPr>
            <a:spLocks noChangeArrowheads="1"/>
          </p:cNvSpPr>
          <p:nvPr/>
        </p:nvSpPr>
        <p:spPr bwMode="auto">
          <a:xfrm>
            <a:off x="3735388" y="4438650"/>
            <a:ext cx="982642" cy="2436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sr-Latn-RS" sz="1000" b="1" dirty="0" smtClean="0">
                <a:latin typeface="Times New Roman" pitchFamily="18" charset="0"/>
              </a:rPr>
              <a:t>Pužni dodavač</a:t>
            </a:r>
            <a:endParaRPr lang="en-US" sz="1000" b="1" dirty="0">
              <a:latin typeface="Times New Roman" pitchFamily="18" charset="0"/>
            </a:endParaRPr>
          </a:p>
        </p:txBody>
      </p:sp>
      <p:sp>
        <p:nvSpPr>
          <p:cNvPr id="13319" name="Rectangle 11"/>
          <p:cNvSpPr>
            <a:spLocks noChangeArrowheads="1"/>
          </p:cNvSpPr>
          <p:nvPr/>
        </p:nvSpPr>
        <p:spPr bwMode="auto">
          <a:xfrm>
            <a:off x="5876925" y="3152775"/>
            <a:ext cx="666850" cy="2436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sr-Latn-RS" sz="1000" b="1" dirty="0" smtClean="0">
                <a:latin typeface="Times New Roman" pitchFamily="18" charset="0"/>
              </a:rPr>
              <a:t>Dimnjak</a:t>
            </a:r>
            <a:endParaRPr lang="en-US" sz="1000" b="1" dirty="0">
              <a:latin typeface="Times New Roman" pitchFamily="18" charset="0"/>
            </a:endParaRPr>
          </a:p>
        </p:txBody>
      </p:sp>
      <p:sp>
        <p:nvSpPr>
          <p:cNvPr id="13320" name="Rectangle 12"/>
          <p:cNvSpPr>
            <a:spLocks noChangeArrowheads="1"/>
          </p:cNvSpPr>
          <p:nvPr/>
        </p:nvSpPr>
        <p:spPr bwMode="auto">
          <a:xfrm>
            <a:off x="4211960" y="4869160"/>
            <a:ext cx="1202253" cy="2436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sr-Latn-RS" sz="1000" b="1" dirty="0" smtClean="0">
                <a:latin typeface="Times New Roman" pitchFamily="18" charset="0"/>
              </a:rPr>
              <a:t>Dnevni rezervoar</a:t>
            </a:r>
            <a:r>
              <a:rPr lang="en-US" sz="1000" b="1" dirty="0" smtClean="0">
                <a:latin typeface="Times New Roman" pitchFamily="18" charset="0"/>
              </a:rPr>
              <a:t>r</a:t>
            </a:r>
            <a:endParaRPr lang="en-US" sz="1000" b="1" dirty="0">
              <a:latin typeface="Times New Roman" pitchFamily="18" charset="0"/>
            </a:endParaRPr>
          </a:p>
        </p:txBody>
      </p:sp>
      <p:sp>
        <p:nvSpPr>
          <p:cNvPr id="13321" name="Rectangle 13"/>
          <p:cNvSpPr>
            <a:spLocks noChangeArrowheads="1"/>
          </p:cNvSpPr>
          <p:nvPr/>
        </p:nvSpPr>
        <p:spPr bwMode="auto">
          <a:xfrm rot="-744">
            <a:off x="7113588" y="4633578"/>
            <a:ext cx="1392237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eaLnBrk="0" hangingPunct="0"/>
            <a:r>
              <a:rPr lang="sr-Latn-RS" sz="1000" b="1" dirty="0" smtClean="0">
                <a:latin typeface="Times New Roman" pitchFamily="18" charset="0"/>
              </a:rPr>
              <a:t>Sistem za distribuciju zagrejanog vazduha</a:t>
            </a:r>
            <a:endParaRPr lang="en-US" sz="1000" b="1" dirty="0">
              <a:latin typeface="Times New Roman" pitchFamily="18" charset="0"/>
            </a:endParaRPr>
          </a:p>
        </p:txBody>
      </p:sp>
      <p:sp>
        <p:nvSpPr>
          <p:cNvPr id="13322" name="Freeform 14"/>
          <p:cNvSpPr>
            <a:spLocks/>
          </p:cNvSpPr>
          <p:nvPr/>
        </p:nvSpPr>
        <p:spPr bwMode="auto">
          <a:xfrm>
            <a:off x="2814638" y="5403850"/>
            <a:ext cx="2130425" cy="104775"/>
          </a:xfrm>
          <a:custGeom>
            <a:avLst/>
            <a:gdLst>
              <a:gd name="T0" fmla="*/ 0 w 1575"/>
              <a:gd name="T1" fmla="*/ 18 h 41"/>
              <a:gd name="T2" fmla="*/ 33 w 1575"/>
              <a:gd name="T3" fmla="*/ 18 h 41"/>
              <a:gd name="T4" fmla="*/ 65 w 1575"/>
              <a:gd name="T5" fmla="*/ 9 h 41"/>
              <a:gd name="T6" fmla="*/ 100 w 1575"/>
              <a:gd name="T7" fmla="*/ 0 h 41"/>
              <a:gd name="T8" fmla="*/ 132 w 1575"/>
              <a:gd name="T9" fmla="*/ 0 h 41"/>
              <a:gd name="T10" fmla="*/ 164 w 1575"/>
              <a:gd name="T11" fmla="*/ 13 h 41"/>
              <a:gd name="T12" fmla="*/ 253 w 1575"/>
              <a:gd name="T13" fmla="*/ 26 h 41"/>
              <a:gd name="T14" fmla="*/ 328 w 1575"/>
              <a:gd name="T15" fmla="*/ 26 h 41"/>
              <a:gd name="T16" fmla="*/ 373 w 1575"/>
              <a:gd name="T17" fmla="*/ 26 h 41"/>
              <a:gd name="T18" fmla="*/ 416 w 1575"/>
              <a:gd name="T19" fmla="*/ 26 h 41"/>
              <a:gd name="T20" fmla="*/ 448 w 1575"/>
              <a:gd name="T21" fmla="*/ 22 h 41"/>
              <a:gd name="T22" fmla="*/ 514 w 1575"/>
              <a:gd name="T23" fmla="*/ 22 h 41"/>
              <a:gd name="T24" fmla="*/ 545 w 1575"/>
              <a:gd name="T25" fmla="*/ 18 h 41"/>
              <a:gd name="T26" fmla="*/ 580 w 1575"/>
              <a:gd name="T27" fmla="*/ 13 h 41"/>
              <a:gd name="T28" fmla="*/ 612 w 1575"/>
              <a:gd name="T29" fmla="*/ 13 h 41"/>
              <a:gd name="T30" fmla="*/ 645 w 1575"/>
              <a:gd name="T31" fmla="*/ 13 h 41"/>
              <a:gd name="T32" fmla="*/ 709 w 1575"/>
              <a:gd name="T33" fmla="*/ 13 h 41"/>
              <a:gd name="T34" fmla="*/ 744 w 1575"/>
              <a:gd name="T35" fmla="*/ 13 h 41"/>
              <a:gd name="T36" fmla="*/ 776 w 1575"/>
              <a:gd name="T37" fmla="*/ 13 h 41"/>
              <a:gd name="T38" fmla="*/ 809 w 1575"/>
              <a:gd name="T39" fmla="*/ 13 h 41"/>
              <a:gd name="T40" fmla="*/ 873 w 1575"/>
              <a:gd name="T41" fmla="*/ 22 h 41"/>
              <a:gd name="T42" fmla="*/ 940 w 1575"/>
              <a:gd name="T43" fmla="*/ 26 h 41"/>
              <a:gd name="T44" fmla="*/ 1005 w 1575"/>
              <a:gd name="T45" fmla="*/ 26 h 41"/>
              <a:gd name="T46" fmla="*/ 1072 w 1575"/>
              <a:gd name="T47" fmla="*/ 31 h 41"/>
              <a:gd name="T48" fmla="*/ 1137 w 1575"/>
              <a:gd name="T49" fmla="*/ 40 h 41"/>
              <a:gd name="T50" fmla="*/ 1201 w 1575"/>
              <a:gd name="T51" fmla="*/ 40 h 41"/>
              <a:gd name="T52" fmla="*/ 1235 w 1575"/>
              <a:gd name="T53" fmla="*/ 40 h 41"/>
              <a:gd name="T54" fmla="*/ 1267 w 1575"/>
              <a:gd name="T55" fmla="*/ 40 h 41"/>
              <a:gd name="T56" fmla="*/ 1301 w 1575"/>
              <a:gd name="T57" fmla="*/ 40 h 41"/>
              <a:gd name="T58" fmla="*/ 1332 w 1575"/>
              <a:gd name="T59" fmla="*/ 40 h 41"/>
              <a:gd name="T60" fmla="*/ 1364 w 1575"/>
              <a:gd name="T61" fmla="*/ 40 h 41"/>
              <a:gd name="T62" fmla="*/ 1399 w 1575"/>
              <a:gd name="T63" fmla="*/ 40 h 41"/>
              <a:gd name="T64" fmla="*/ 1431 w 1575"/>
              <a:gd name="T65" fmla="*/ 36 h 41"/>
              <a:gd name="T66" fmla="*/ 1466 w 1575"/>
              <a:gd name="T67" fmla="*/ 26 h 41"/>
              <a:gd name="T68" fmla="*/ 1509 w 1575"/>
              <a:gd name="T69" fmla="*/ 22 h 41"/>
              <a:gd name="T70" fmla="*/ 1541 w 1575"/>
              <a:gd name="T71" fmla="*/ 22 h 41"/>
              <a:gd name="T72" fmla="*/ 1574 w 1575"/>
              <a:gd name="T73" fmla="*/ 22 h 41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1575"/>
              <a:gd name="T112" fmla="*/ 0 h 41"/>
              <a:gd name="T113" fmla="*/ 1575 w 1575"/>
              <a:gd name="T114" fmla="*/ 41 h 41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1575" h="41">
                <a:moveTo>
                  <a:pt x="0" y="18"/>
                </a:moveTo>
                <a:lnTo>
                  <a:pt x="33" y="18"/>
                </a:lnTo>
                <a:lnTo>
                  <a:pt x="65" y="9"/>
                </a:lnTo>
                <a:lnTo>
                  <a:pt x="100" y="0"/>
                </a:lnTo>
                <a:lnTo>
                  <a:pt x="132" y="0"/>
                </a:lnTo>
                <a:lnTo>
                  <a:pt x="164" y="13"/>
                </a:lnTo>
                <a:lnTo>
                  <a:pt x="253" y="26"/>
                </a:lnTo>
                <a:lnTo>
                  <a:pt x="328" y="26"/>
                </a:lnTo>
                <a:lnTo>
                  <a:pt x="373" y="26"/>
                </a:lnTo>
                <a:lnTo>
                  <a:pt x="416" y="26"/>
                </a:lnTo>
                <a:lnTo>
                  <a:pt x="448" y="22"/>
                </a:lnTo>
                <a:lnTo>
                  <a:pt x="514" y="22"/>
                </a:lnTo>
                <a:lnTo>
                  <a:pt x="545" y="18"/>
                </a:lnTo>
                <a:lnTo>
                  <a:pt x="580" y="13"/>
                </a:lnTo>
                <a:lnTo>
                  <a:pt x="612" y="13"/>
                </a:lnTo>
                <a:lnTo>
                  <a:pt x="645" y="13"/>
                </a:lnTo>
                <a:lnTo>
                  <a:pt x="709" y="13"/>
                </a:lnTo>
                <a:lnTo>
                  <a:pt x="744" y="13"/>
                </a:lnTo>
                <a:lnTo>
                  <a:pt x="776" y="13"/>
                </a:lnTo>
                <a:lnTo>
                  <a:pt x="809" y="13"/>
                </a:lnTo>
                <a:lnTo>
                  <a:pt x="873" y="22"/>
                </a:lnTo>
                <a:lnTo>
                  <a:pt x="940" y="26"/>
                </a:lnTo>
                <a:lnTo>
                  <a:pt x="1005" y="26"/>
                </a:lnTo>
                <a:lnTo>
                  <a:pt x="1072" y="31"/>
                </a:lnTo>
                <a:lnTo>
                  <a:pt x="1137" y="40"/>
                </a:lnTo>
                <a:lnTo>
                  <a:pt x="1201" y="40"/>
                </a:lnTo>
                <a:lnTo>
                  <a:pt x="1235" y="40"/>
                </a:lnTo>
                <a:lnTo>
                  <a:pt x="1267" y="40"/>
                </a:lnTo>
                <a:lnTo>
                  <a:pt x="1301" y="40"/>
                </a:lnTo>
                <a:lnTo>
                  <a:pt x="1332" y="40"/>
                </a:lnTo>
                <a:lnTo>
                  <a:pt x="1364" y="40"/>
                </a:lnTo>
                <a:lnTo>
                  <a:pt x="1399" y="40"/>
                </a:lnTo>
                <a:lnTo>
                  <a:pt x="1431" y="36"/>
                </a:lnTo>
                <a:lnTo>
                  <a:pt x="1466" y="26"/>
                </a:lnTo>
                <a:lnTo>
                  <a:pt x="1509" y="22"/>
                </a:lnTo>
                <a:lnTo>
                  <a:pt x="1541" y="22"/>
                </a:lnTo>
                <a:lnTo>
                  <a:pt x="1574" y="22"/>
                </a:lnTo>
              </a:path>
            </a:pathLst>
          </a:custGeom>
          <a:noFill/>
          <a:ln w="127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23" name="Freeform 15"/>
          <p:cNvSpPr>
            <a:spLocks/>
          </p:cNvSpPr>
          <p:nvPr/>
        </p:nvSpPr>
        <p:spPr bwMode="auto">
          <a:xfrm>
            <a:off x="228600" y="5403850"/>
            <a:ext cx="2744788" cy="115888"/>
          </a:xfrm>
          <a:custGeom>
            <a:avLst/>
            <a:gdLst>
              <a:gd name="T0" fmla="*/ 0 w 1911"/>
              <a:gd name="T1" fmla="*/ 0 h 87"/>
              <a:gd name="T2" fmla="*/ 0 w 1911"/>
              <a:gd name="T3" fmla="*/ 29 h 87"/>
              <a:gd name="T4" fmla="*/ 67 w 1911"/>
              <a:gd name="T5" fmla="*/ 48 h 87"/>
              <a:gd name="T6" fmla="*/ 96 w 1911"/>
              <a:gd name="T7" fmla="*/ 48 h 87"/>
              <a:gd name="T8" fmla="*/ 125 w 1911"/>
              <a:gd name="T9" fmla="*/ 48 h 87"/>
              <a:gd name="T10" fmla="*/ 154 w 1911"/>
              <a:gd name="T11" fmla="*/ 29 h 87"/>
              <a:gd name="T12" fmla="*/ 192 w 1911"/>
              <a:gd name="T13" fmla="*/ 29 h 87"/>
              <a:gd name="T14" fmla="*/ 221 w 1911"/>
              <a:gd name="T15" fmla="*/ 48 h 87"/>
              <a:gd name="T16" fmla="*/ 259 w 1911"/>
              <a:gd name="T17" fmla="*/ 77 h 87"/>
              <a:gd name="T18" fmla="*/ 288 w 1911"/>
              <a:gd name="T19" fmla="*/ 86 h 87"/>
              <a:gd name="T20" fmla="*/ 317 w 1911"/>
              <a:gd name="T21" fmla="*/ 86 h 87"/>
              <a:gd name="T22" fmla="*/ 394 w 1911"/>
              <a:gd name="T23" fmla="*/ 86 h 87"/>
              <a:gd name="T24" fmla="*/ 442 w 1911"/>
              <a:gd name="T25" fmla="*/ 58 h 87"/>
              <a:gd name="T26" fmla="*/ 490 w 1911"/>
              <a:gd name="T27" fmla="*/ 58 h 87"/>
              <a:gd name="T28" fmla="*/ 528 w 1911"/>
              <a:gd name="T29" fmla="*/ 58 h 87"/>
              <a:gd name="T30" fmla="*/ 566 w 1911"/>
              <a:gd name="T31" fmla="*/ 48 h 87"/>
              <a:gd name="T32" fmla="*/ 605 w 1911"/>
              <a:gd name="T33" fmla="*/ 48 h 87"/>
              <a:gd name="T34" fmla="*/ 662 w 1911"/>
              <a:gd name="T35" fmla="*/ 48 h 87"/>
              <a:gd name="T36" fmla="*/ 691 w 1911"/>
              <a:gd name="T37" fmla="*/ 48 h 87"/>
              <a:gd name="T38" fmla="*/ 720 w 1911"/>
              <a:gd name="T39" fmla="*/ 48 h 87"/>
              <a:gd name="T40" fmla="*/ 749 w 1911"/>
              <a:gd name="T41" fmla="*/ 58 h 87"/>
              <a:gd name="T42" fmla="*/ 806 w 1911"/>
              <a:gd name="T43" fmla="*/ 58 h 87"/>
              <a:gd name="T44" fmla="*/ 864 w 1911"/>
              <a:gd name="T45" fmla="*/ 77 h 87"/>
              <a:gd name="T46" fmla="*/ 893 w 1911"/>
              <a:gd name="T47" fmla="*/ 86 h 87"/>
              <a:gd name="T48" fmla="*/ 922 w 1911"/>
              <a:gd name="T49" fmla="*/ 86 h 87"/>
              <a:gd name="T50" fmla="*/ 960 w 1911"/>
              <a:gd name="T51" fmla="*/ 86 h 87"/>
              <a:gd name="T52" fmla="*/ 998 w 1911"/>
              <a:gd name="T53" fmla="*/ 86 h 87"/>
              <a:gd name="T54" fmla="*/ 1037 w 1911"/>
              <a:gd name="T55" fmla="*/ 86 h 87"/>
              <a:gd name="T56" fmla="*/ 1066 w 1911"/>
              <a:gd name="T57" fmla="*/ 77 h 87"/>
              <a:gd name="T58" fmla="*/ 1104 w 1911"/>
              <a:gd name="T59" fmla="*/ 58 h 87"/>
              <a:gd name="T60" fmla="*/ 1133 w 1911"/>
              <a:gd name="T61" fmla="*/ 58 h 87"/>
              <a:gd name="T62" fmla="*/ 1162 w 1911"/>
              <a:gd name="T63" fmla="*/ 48 h 87"/>
              <a:gd name="T64" fmla="*/ 1210 w 1911"/>
              <a:gd name="T65" fmla="*/ 38 h 87"/>
              <a:gd name="T66" fmla="*/ 1248 w 1911"/>
              <a:gd name="T67" fmla="*/ 38 h 87"/>
              <a:gd name="T68" fmla="*/ 1277 w 1911"/>
              <a:gd name="T69" fmla="*/ 48 h 87"/>
              <a:gd name="T70" fmla="*/ 1334 w 1911"/>
              <a:gd name="T71" fmla="*/ 58 h 87"/>
              <a:gd name="T72" fmla="*/ 1363 w 1911"/>
              <a:gd name="T73" fmla="*/ 77 h 87"/>
              <a:gd name="T74" fmla="*/ 1392 w 1911"/>
              <a:gd name="T75" fmla="*/ 77 h 87"/>
              <a:gd name="T76" fmla="*/ 1421 w 1911"/>
              <a:gd name="T77" fmla="*/ 86 h 87"/>
              <a:gd name="T78" fmla="*/ 1450 w 1911"/>
              <a:gd name="T79" fmla="*/ 86 h 87"/>
              <a:gd name="T80" fmla="*/ 1488 w 1911"/>
              <a:gd name="T81" fmla="*/ 86 h 87"/>
              <a:gd name="T82" fmla="*/ 1517 w 1911"/>
              <a:gd name="T83" fmla="*/ 86 h 87"/>
              <a:gd name="T84" fmla="*/ 1546 w 1911"/>
              <a:gd name="T85" fmla="*/ 86 h 87"/>
              <a:gd name="T86" fmla="*/ 1584 w 1911"/>
              <a:gd name="T87" fmla="*/ 58 h 87"/>
              <a:gd name="T88" fmla="*/ 1622 w 1911"/>
              <a:gd name="T89" fmla="*/ 38 h 87"/>
              <a:gd name="T90" fmla="*/ 1651 w 1911"/>
              <a:gd name="T91" fmla="*/ 19 h 87"/>
              <a:gd name="T92" fmla="*/ 1680 w 1911"/>
              <a:gd name="T93" fmla="*/ 19 h 87"/>
              <a:gd name="T94" fmla="*/ 1718 w 1911"/>
              <a:gd name="T95" fmla="*/ 19 h 87"/>
              <a:gd name="T96" fmla="*/ 1747 w 1911"/>
              <a:gd name="T97" fmla="*/ 19 h 87"/>
              <a:gd name="T98" fmla="*/ 1776 w 1911"/>
              <a:gd name="T99" fmla="*/ 29 h 87"/>
              <a:gd name="T100" fmla="*/ 1814 w 1911"/>
              <a:gd name="T101" fmla="*/ 38 h 87"/>
              <a:gd name="T102" fmla="*/ 1853 w 1911"/>
              <a:gd name="T103" fmla="*/ 58 h 87"/>
              <a:gd name="T104" fmla="*/ 1882 w 1911"/>
              <a:gd name="T105" fmla="*/ 58 h 87"/>
              <a:gd name="T106" fmla="*/ 1910 w 1911"/>
              <a:gd name="T107" fmla="*/ 48 h 87"/>
              <a:gd name="T108" fmla="*/ 1891 w 1911"/>
              <a:gd name="T109" fmla="*/ 58 h 87"/>
              <a:gd name="T110" fmla="*/ 1891 w 1911"/>
              <a:gd name="T111" fmla="*/ 58 h 87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911"/>
              <a:gd name="T169" fmla="*/ 0 h 87"/>
              <a:gd name="T170" fmla="*/ 1911 w 1911"/>
              <a:gd name="T171" fmla="*/ 87 h 87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911" h="87">
                <a:moveTo>
                  <a:pt x="0" y="0"/>
                </a:moveTo>
                <a:lnTo>
                  <a:pt x="0" y="29"/>
                </a:lnTo>
                <a:lnTo>
                  <a:pt x="67" y="48"/>
                </a:lnTo>
                <a:lnTo>
                  <a:pt x="96" y="48"/>
                </a:lnTo>
                <a:lnTo>
                  <a:pt x="125" y="48"/>
                </a:lnTo>
                <a:lnTo>
                  <a:pt x="154" y="29"/>
                </a:lnTo>
                <a:lnTo>
                  <a:pt x="192" y="29"/>
                </a:lnTo>
                <a:lnTo>
                  <a:pt x="221" y="48"/>
                </a:lnTo>
                <a:lnTo>
                  <a:pt x="259" y="77"/>
                </a:lnTo>
                <a:lnTo>
                  <a:pt x="288" y="86"/>
                </a:lnTo>
                <a:lnTo>
                  <a:pt x="317" y="86"/>
                </a:lnTo>
                <a:lnTo>
                  <a:pt x="394" y="86"/>
                </a:lnTo>
                <a:lnTo>
                  <a:pt x="442" y="58"/>
                </a:lnTo>
                <a:lnTo>
                  <a:pt x="490" y="58"/>
                </a:lnTo>
                <a:lnTo>
                  <a:pt x="528" y="58"/>
                </a:lnTo>
                <a:lnTo>
                  <a:pt x="566" y="48"/>
                </a:lnTo>
                <a:lnTo>
                  <a:pt x="605" y="48"/>
                </a:lnTo>
                <a:lnTo>
                  <a:pt x="662" y="48"/>
                </a:lnTo>
                <a:lnTo>
                  <a:pt x="691" y="48"/>
                </a:lnTo>
                <a:lnTo>
                  <a:pt x="720" y="48"/>
                </a:lnTo>
                <a:lnTo>
                  <a:pt x="749" y="58"/>
                </a:lnTo>
                <a:lnTo>
                  <a:pt x="806" y="58"/>
                </a:lnTo>
                <a:lnTo>
                  <a:pt x="864" y="77"/>
                </a:lnTo>
                <a:lnTo>
                  <a:pt x="893" y="86"/>
                </a:lnTo>
                <a:lnTo>
                  <a:pt x="922" y="86"/>
                </a:lnTo>
                <a:lnTo>
                  <a:pt x="960" y="86"/>
                </a:lnTo>
                <a:lnTo>
                  <a:pt x="998" y="86"/>
                </a:lnTo>
                <a:lnTo>
                  <a:pt x="1037" y="86"/>
                </a:lnTo>
                <a:lnTo>
                  <a:pt x="1066" y="77"/>
                </a:lnTo>
                <a:lnTo>
                  <a:pt x="1104" y="58"/>
                </a:lnTo>
                <a:lnTo>
                  <a:pt x="1133" y="58"/>
                </a:lnTo>
                <a:lnTo>
                  <a:pt x="1162" y="48"/>
                </a:lnTo>
                <a:lnTo>
                  <a:pt x="1210" y="38"/>
                </a:lnTo>
                <a:lnTo>
                  <a:pt x="1248" y="38"/>
                </a:lnTo>
                <a:lnTo>
                  <a:pt x="1277" y="48"/>
                </a:lnTo>
                <a:lnTo>
                  <a:pt x="1334" y="58"/>
                </a:lnTo>
                <a:lnTo>
                  <a:pt x="1363" y="77"/>
                </a:lnTo>
                <a:lnTo>
                  <a:pt x="1392" y="77"/>
                </a:lnTo>
                <a:lnTo>
                  <a:pt x="1421" y="86"/>
                </a:lnTo>
                <a:lnTo>
                  <a:pt x="1450" y="86"/>
                </a:lnTo>
                <a:lnTo>
                  <a:pt x="1488" y="86"/>
                </a:lnTo>
                <a:lnTo>
                  <a:pt x="1517" y="86"/>
                </a:lnTo>
                <a:lnTo>
                  <a:pt x="1546" y="86"/>
                </a:lnTo>
                <a:lnTo>
                  <a:pt x="1584" y="58"/>
                </a:lnTo>
                <a:lnTo>
                  <a:pt x="1622" y="38"/>
                </a:lnTo>
                <a:lnTo>
                  <a:pt x="1651" y="19"/>
                </a:lnTo>
                <a:lnTo>
                  <a:pt x="1680" y="19"/>
                </a:lnTo>
                <a:lnTo>
                  <a:pt x="1718" y="19"/>
                </a:lnTo>
                <a:lnTo>
                  <a:pt x="1747" y="19"/>
                </a:lnTo>
                <a:lnTo>
                  <a:pt x="1776" y="29"/>
                </a:lnTo>
                <a:lnTo>
                  <a:pt x="1814" y="38"/>
                </a:lnTo>
                <a:lnTo>
                  <a:pt x="1853" y="58"/>
                </a:lnTo>
                <a:lnTo>
                  <a:pt x="1882" y="58"/>
                </a:lnTo>
                <a:lnTo>
                  <a:pt x="1910" y="48"/>
                </a:lnTo>
                <a:lnTo>
                  <a:pt x="1891" y="58"/>
                </a:lnTo>
              </a:path>
            </a:pathLst>
          </a:custGeom>
          <a:noFill/>
          <a:ln w="127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24" name="Freeform 16"/>
          <p:cNvSpPr>
            <a:spLocks/>
          </p:cNvSpPr>
          <p:nvPr/>
        </p:nvSpPr>
        <p:spPr bwMode="auto">
          <a:xfrm>
            <a:off x="2117725" y="5632450"/>
            <a:ext cx="1706563" cy="277813"/>
          </a:xfrm>
          <a:custGeom>
            <a:avLst/>
            <a:gdLst>
              <a:gd name="T0" fmla="*/ 447 w 1278"/>
              <a:gd name="T1" fmla="*/ 0 h 208"/>
              <a:gd name="T2" fmla="*/ 0 w 1278"/>
              <a:gd name="T3" fmla="*/ 207 h 208"/>
              <a:gd name="T4" fmla="*/ 1277 w 1278"/>
              <a:gd name="T5" fmla="*/ 207 h 208"/>
              <a:gd name="T6" fmla="*/ 830 w 1278"/>
              <a:gd name="T7" fmla="*/ 0 h 208"/>
              <a:gd name="T8" fmla="*/ 447 w 1278"/>
              <a:gd name="T9" fmla="*/ 0 h 2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78"/>
              <a:gd name="T16" fmla="*/ 0 h 208"/>
              <a:gd name="T17" fmla="*/ 1278 w 1278"/>
              <a:gd name="T18" fmla="*/ 208 h 20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78" h="208">
                <a:moveTo>
                  <a:pt x="447" y="0"/>
                </a:moveTo>
                <a:lnTo>
                  <a:pt x="0" y="207"/>
                </a:lnTo>
                <a:lnTo>
                  <a:pt x="1277" y="207"/>
                </a:lnTo>
                <a:lnTo>
                  <a:pt x="830" y="0"/>
                </a:lnTo>
                <a:lnTo>
                  <a:pt x="447" y="0"/>
                </a:lnTo>
              </a:path>
            </a:pathLst>
          </a:custGeom>
          <a:solidFill>
            <a:srgbClr val="FFFFCC"/>
          </a:solidFill>
          <a:ln w="127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25" name="Rectangle 17"/>
          <p:cNvSpPr>
            <a:spLocks noChangeArrowheads="1"/>
          </p:cNvSpPr>
          <p:nvPr/>
        </p:nvSpPr>
        <p:spPr bwMode="auto">
          <a:xfrm rot="3900000">
            <a:off x="3889376" y="3900487"/>
            <a:ext cx="158750" cy="2187575"/>
          </a:xfrm>
          <a:prstGeom prst="rect">
            <a:avLst/>
          </a:prstGeom>
          <a:gradFill rotWithShape="0">
            <a:gsLst>
              <a:gs pos="0">
                <a:srgbClr val="CECECE"/>
              </a:gs>
              <a:gs pos="100000">
                <a:srgbClr val="3D3D3D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6" name="Rectangle 18"/>
          <p:cNvSpPr>
            <a:spLocks noChangeArrowheads="1"/>
          </p:cNvSpPr>
          <p:nvPr/>
        </p:nvSpPr>
        <p:spPr bwMode="auto">
          <a:xfrm rot="2220000">
            <a:off x="1944688" y="1760538"/>
            <a:ext cx="173037" cy="3027362"/>
          </a:xfrm>
          <a:prstGeom prst="rect">
            <a:avLst/>
          </a:prstGeom>
          <a:gradFill rotWithShape="0">
            <a:gsLst>
              <a:gs pos="0">
                <a:srgbClr val="CECECE"/>
              </a:gs>
              <a:gs pos="100000">
                <a:srgbClr val="3D3D3D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7" name="Rectangle 19"/>
          <p:cNvSpPr>
            <a:spLocks noChangeArrowheads="1"/>
          </p:cNvSpPr>
          <p:nvPr/>
        </p:nvSpPr>
        <p:spPr bwMode="auto">
          <a:xfrm>
            <a:off x="2843213" y="2014538"/>
            <a:ext cx="193675" cy="701675"/>
          </a:xfrm>
          <a:prstGeom prst="rect">
            <a:avLst/>
          </a:prstGeom>
          <a:gradFill rotWithShape="0">
            <a:gsLst>
              <a:gs pos="0">
                <a:srgbClr val="CECECE"/>
              </a:gs>
              <a:gs pos="100000">
                <a:srgbClr val="3D3D3D"/>
              </a:gs>
            </a:gsLst>
            <a:lin ang="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8" name="Rectangle 20"/>
          <p:cNvSpPr>
            <a:spLocks noChangeArrowheads="1"/>
          </p:cNvSpPr>
          <p:nvPr/>
        </p:nvSpPr>
        <p:spPr bwMode="auto">
          <a:xfrm>
            <a:off x="3267075" y="4627563"/>
            <a:ext cx="58738" cy="1133475"/>
          </a:xfrm>
          <a:prstGeom prst="rect">
            <a:avLst/>
          </a:prstGeom>
          <a:gradFill rotWithShape="0">
            <a:gsLst>
              <a:gs pos="0">
                <a:srgbClr val="CECECE"/>
              </a:gs>
              <a:gs pos="100000">
                <a:srgbClr val="3D3D3D"/>
              </a:gs>
            </a:gsLst>
            <a:lin ang="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9" name="Rectangle 21"/>
          <p:cNvSpPr>
            <a:spLocks noChangeArrowheads="1"/>
          </p:cNvSpPr>
          <p:nvPr/>
        </p:nvSpPr>
        <p:spPr bwMode="auto">
          <a:xfrm>
            <a:off x="2595563" y="4606925"/>
            <a:ext cx="58737" cy="1131888"/>
          </a:xfrm>
          <a:prstGeom prst="rect">
            <a:avLst/>
          </a:prstGeom>
          <a:gradFill rotWithShape="0">
            <a:gsLst>
              <a:gs pos="0">
                <a:srgbClr val="CECECE"/>
              </a:gs>
              <a:gs pos="100000">
                <a:srgbClr val="3D3D3D"/>
              </a:gs>
            </a:gsLst>
            <a:lin ang="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0" name="Rectangle 22"/>
          <p:cNvSpPr>
            <a:spLocks noChangeArrowheads="1"/>
          </p:cNvSpPr>
          <p:nvPr/>
        </p:nvSpPr>
        <p:spPr bwMode="auto">
          <a:xfrm>
            <a:off x="2441575" y="2943225"/>
            <a:ext cx="1019175" cy="1739900"/>
          </a:xfrm>
          <a:prstGeom prst="rect">
            <a:avLst/>
          </a:prstGeom>
          <a:gradFill rotWithShape="0">
            <a:gsLst>
              <a:gs pos="0">
                <a:srgbClr val="CECECE"/>
              </a:gs>
              <a:gs pos="100000">
                <a:srgbClr val="3D3D3D"/>
              </a:gs>
            </a:gsLst>
            <a:lin ang="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1" name="Freeform 23"/>
          <p:cNvSpPr>
            <a:spLocks/>
          </p:cNvSpPr>
          <p:nvPr/>
        </p:nvSpPr>
        <p:spPr bwMode="auto">
          <a:xfrm>
            <a:off x="2436813" y="4691063"/>
            <a:ext cx="1031875" cy="873125"/>
          </a:xfrm>
          <a:custGeom>
            <a:avLst/>
            <a:gdLst>
              <a:gd name="T0" fmla="*/ 0 w 771"/>
              <a:gd name="T1" fmla="*/ 0 h 654"/>
              <a:gd name="T2" fmla="*/ 770 w 771"/>
              <a:gd name="T3" fmla="*/ 0 h 654"/>
              <a:gd name="T4" fmla="*/ 462 w 771"/>
              <a:gd name="T5" fmla="*/ 653 h 654"/>
              <a:gd name="T6" fmla="*/ 308 w 771"/>
              <a:gd name="T7" fmla="*/ 653 h 654"/>
              <a:gd name="T8" fmla="*/ 0 w 771"/>
              <a:gd name="T9" fmla="*/ 0 h 65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71"/>
              <a:gd name="T16" fmla="*/ 0 h 654"/>
              <a:gd name="T17" fmla="*/ 771 w 771"/>
              <a:gd name="T18" fmla="*/ 654 h 65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71" h="654">
                <a:moveTo>
                  <a:pt x="0" y="0"/>
                </a:moveTo>
                <a:lnTo>
                  <a:pt x="770" y="0"/>
                </a:lnTo>
                <a:lnTo>
                  <a:pt x="462" y="653"/>
                </a:lnTo>
                <a:lnTo>
                  <a:pt x="308" y="653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rgbClr val="CECECE"/>
              </a:gs>
              <a:gs pos="100000">
                <a:srgbClr val="3D3D3D"/>
              </a:gs>
            </a:gsLst>
            <a:path path="rect">
              <a:fillToRect r="100000" b="100000"/>
            </a:path>
          </a:gradFill>
          <a:ln w="127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32" name="Freeform 24"/>
          <p:cNvSpPr>
            <a:spLocks/>
          </p:cNvSpPr>
          <p:nvPr/>
        </p:nvSpPr>
        <p:spPr bwMode="auto">
          <a:xfrm>
            <a:off x="2436813" y="2667000"/>
            <a:ext cx="1031875" cy="274638"/>
          </a:xfrm>
          <a:custGeom>
            <a:avLst/>
            <a:gdLst>
              <a:gd name="T0" fmla="*/ 0 w 771"/>
              <a:gd name="T1" fmla="*/ 204 h 205"/>
              <a:gd name="T2" fmla="*/ 770 w 771"/>
              <a:gd name="T3" fmla="*/ 204 h 205"/>
              <a:gd name="T4" fmla="*/ 513 w 771"/>
              <a:gd name="T5" fmla="*/ 0 h 205"/>
              <a:gd name="T6" fmla="*/ 257 w 771"/>
              <a:gd name="T7" fmla="*/ 0 h 205"/>
              <a:gd name="T8" fmla="*/ 0 w 771"/>
              <a:gd name="T9" fmla="*/ 204 h 20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71"/>
              <a:gd name="T16" fmla="*/ 0 h 205"/>
              <a:gd name="T17" fmla="*/ 771 w 771"/>
              <a:gd name="T18" fmla="*/ 205 h 20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71" h="205">
                <a:moveTo>
                  <a:pt x="0" y="204"/>
                </a:moveTo>
                <a:lnTo>
                  <a:pt x="770" y="204"/>
                </a:lnTo>
                <a:lnTo>
                  <a:pt x="513" y="0"/>
                </a:lnTo>
                <a:lnTo>
                  <a:pt x="257" y="0"/>
                </a:lnTo>
                <a:lnTo>
                  <a:pt x="0" y="204"/>
                </a:lnTo>
              </a:path>
            </a:pathLst>
          </a:custGeom>
          <a:gradFill rotWithShape="0">
            <a:gsLst>
              <a:gs pos="0">
                <a:srgbClr val="CECECE"/>
              </a:gs>
              <a:gs pos="100000">
                <a:srgbClr val="3D3D3D"/>
              </a:gs>
            </a:gsLst>
            <a:path path="rect">
              <a:fillToRect t="100000" r="100000"/>
            </a:path>
          </a:gradFill>
          <a:ln w="127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33" name="Rectangle 25"/>
          <p:cNvSpPr>
            <a:spLocks noChangeArrowheads="1"/>
          </p:cNvSpPr>
          <p:nvPr/>
        </p:nvSpPr>
        <p:spPr bwMode="auto">
          <a:xfrm>
            <a:off x="3405188" y="4694238"/>
            <a:ext cx="55562" cy="1131887"/>
          </a:xfrm>
          <a:prstGeom prst="rect">
            <a:avLst/>
          </a:prstGeom>
          <a:gradFill rotWithShape="0">
            <a:gsLst>
              <a:gs pos="0">
                <a:srgbClr val="CECECE"/>
              </a:gs>
              <a:gs pos="100000">
                <a:srgbClr val="3D3D3D"/>
              </a:gs>
            </a:gsLst>
            <a:lin ang="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4" name="Rectangle 26"/>
          <p:cNvSpPr>
            <a:spLocks noChangeArrowheads="1"/>
          </p:cNvSpPr>
          <p:nvPr/>
        </p:nvSpPr>
        <p:spPr bwMode="auto">
          <a:xfrm>
            <a:off x="2441575" y="4699000"/>
            <a:ext cx="60325" cy="1131888"/>
          </a:xfrm>
          <a:prstGeom prst="rect">
            <a:avLst/>
          </a:prstGeom>
          <a:gradFill rotWithShape="0">
            <a:gsLst>
              <a:gs pos="0">
                <a:srgbClr val="CECECE"/>
              </a:gs>
              <a:gs pos="100000">
                <a:srgbClr val="3D3D3D"/>
              </a:gs>
            </a:gsLst>
            <a:lin ang="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5" name="Rectangle 27"/>
          <p:cNvSpPr>
            <a:spLocks noChangeArrowheads="1"/>
          </p:cNvSpPr>
          <p:nvPr/>
        </p:nvSpPr>
        <p:spPr bwMode="auto">
          <a:xfrm>
            <a:off x="4935538" y="4468813"/>
            <a:ext cx="206375" cy="152400"/>
          </a:xfrm>
          <a:prstGeom prst="rect">
            <a:avLst/>
          </a:prstGeom>
          <a:gradFill rotWithShape="0">
            <a:gsLst>
              <a:gs pos="0">
                <a:srgbClr val="CECECE"/>
              </a:gs>
              <a:gs pos="100000">
                <a:srgbClr val="3D3D3D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6" name="Rectangle 28"/>
          <p:cNvSpPr>
            <a:spLocks noChangeArrowheads="1"/>
          </p:cNvSpPr>
          <p:nvPr/>
        </p:nvSpPr>
        <p:spPr bwMode="auto">
          <a:xfrm>
            <a:off x="5505450" y="4391025"/>
            <a:ext cx="611188" cy="1216025"/>
          </a:xfrm>
          <a:prstGeom prst="rect">
            <a:avLst/>
          </a:prstGeom>
          <a:solidFill>
            <a:srgbClr val="33CC33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7" name="Rectangle 29"/>
          <p:cNvSpPr>
            <a:spLocks noChangeArrowheads="1"/>
          </p:cNvSpPr>
          <p:nvPr/>
        </p:nvSpPr>
        <p:spPr bwMode="auto">
          <a:xfrm>
            <a:off x="5607050" y="5065713"/>
            <a:ext cx="444500" cy="436562"/>
          </a:xfrm>
          <a:prstGeom prst="rect">
            <a:avLst/>
          </a:prstGeom>
          <a:solidFill>
            <a:schemeClr val="tx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8" name="Freeform 30"/>
          <p:cNvSpPr>
            <a:spLocks/>
          </p:cNvSpPr>
          <p:nvPr/>
        </p:nvSpPr>
        <p:spPr bwMode="auto">
          <a:xfrm>
            <a:off x="5772150" y="5084763"/>
            <a:ext cx="141288" cy="412750"/>
          </a:xfrm>
          <a:custGeom>
            <a:avLst/>
            <a:gdLst>
              <a:gd name="T0" fmla="*/ 30 w 107"/>
              <a:gd name="T1" fmla="*/ 2 h 309"/>
              <a:gd name="T2" fmla="*/ 20 w 107"/>
              <a:gd name="T3" fmla="*/ 4 h 309"/>
              <a:gd name="T4" fmla="*/ 12 w 107"/>
              <a:gd name="T5" fmla="*/ 13 h 309"/>
              <a:gd name="T6" fmla="*/ 8 w 107"/>
              <a:gd name="T7" fmla="*/ 25 h 309"/>
              <a:gd name="T8" fmla="*/ 3 w 107"/>
              <a:gd name="T9" fmla="*/ 38 h 309"/>
              <a:gd name="T10" fmla="*/ 2 w 107"/>
              <a:gd name="T11" fmla="*/ 51 h 309"/>
              <a:gd name="T12" fmla="*/ 0 w 107"/>
              <a:gd name="T13" fmla="*/ 66 h 309"/>
              <a:gd name="T14" fmla="*/ 0 w 107"/>
              <a:gd name="T15" fmla="*/ 79 h 309"/>
              <a:gd name="T16" fmla="*/ 0 w 107"/>
              <a:gd name="T17" fmla="*/ 92 h 309"/>
              <a:gd name="T18" fmla="*/ 2 w 107"/>
              <a:gd name="T19" fmla="*/ 105 h 309"/>
              <a:gd name="T20" fmla="*/ 5 w 107"/>
              <a:gd name="T21" fmla="*/ 118 h 309"/>
              <a:gd name="T22" fmla="*/ 6 w 107"/>
              <a:gd name="T23" fmla="*/ 130 h 309"/>
              <a:gd name="T24" fmla="*/ 11 w 107"/>
              <a:gd name="T25" fmla="*/ 145 h 309"/>
              <a:gd name="T26" fmla="*/ 16 w 107"/>
              <a:gd name="T27" fmla="*/ 158 h 309"/>
              <a:gd name="T28" fmla="*/ 17 w 107"/>
              <a:gd name="T29" fmla="*/ 171 h 309"/>
              <a:gd name="T30" fmla="*/ 22 w 107"/>
              <a:gd name="T31" fmla="*/ 186 h 309"/>
              <a:gd name="T32" fmla="*/ 27 w 107"/>
              <a:gd name="T33" fmla="*/ 199 h 309"/>
              <a:gd name="T34" fmla="*/ 32 w 107"/>
              <a:gd name="T35" fmla="*/ 212 h 309"/>
              <a:gd name="T36" fmla="*/ 35 w 107"/>
              <a:gd name="T37" fmla="*/ 225 h 309"/>
              <a:gd name="T38" fmla="*/ 38 w 107"/>
              <a:gd name="T39" fmla="*/ 237 h 309"/>
              <a:gd name="T40" fmla="*/ 39 w 107"/>
              <a:gd name="T41" fmla="*/ 250 h 309"/>
              <a:gd name="T42" fmla="*/ 39 w 107"/>
              <a:gd name="T43" fmla="*/ 263 h 309"/>
              <a:gd name="T44" fmla="*/ 39 w 107"/>
              <a:gd name="T45" fmla="*/ 276 h 309"/>
              <a:gd name="T46" fmla="*/ 36 w 107"/>
              <a:gd name="T47" fmla="*/ 289 h 309"/>
              <a:gd name="T48" fmla="*/ 30 w 107"/>
              <a:gd name="T49" fmla="*/ 301 h 309"/>
              <a:gd name="T50" fmla="*/ 30 w 107"/>
              <a:gd name="T51" fmla="*/ 308 h 309"/>
              <a:gd name="T52" fmla="*/ 39 w 107"/>
              <a:gd name="T53" fmla="*/ 308 h 309"/>
              <a:gd name="T54" fmla="*/ 49 w 107"/>
              <a:gd name="T55" fmla="*/ 308 h 309"/>
              <a:gd name="T56" fmla="*/ 58 w 107"/>
              <a:gd name="T57" fmla="*/ 303 h 309"/>
              <a:gd name="T58" fmla="*/ 68 w 107"/>
              <a:gd name="T59" fmla="*/ 297 h 309"/>
              <a:gd name="T60" fmla="*/ 78 w 107"/>
              <a:gd name="T61" fmla="*/ 289 h 309"/>
              <a:gd name="T62" fmla="*/ 87 w 107"/>
              <a:gd name="T63" fmla="*/ 278 h 309"/>
              <a:gd name="T64" fmla="*/ 95 w 107"/>
              <a:gd name="T65" fmla="*/ 267 h 309"/>
              <a:gd name="T66" fmla="*/ 101 w 107"/>
              <a:gd name="T67" fmla="*/ 254 h 309"/>
              <a:gd name="T68" fmla="*/ 103 w 107"/>
              <a:gd name="T69" fmla="*/ 237 h 309"/>
              <a:gd name="T70" fmla="*/ 106 w 107"/>
              <a:gd name="T71" fmla="*/ 225 h 309"/>
              <a:gd name="T72" fmla="*/ 106 w 107"/>
              <a:gd name="T73" fmla="*/ 212 h 309"/>
              <a:gd name="T74" fmla="*/ 106 w 107"/>
              <a:gd name="T75" fmla="*/ 199 h 309"/>
              <a:gd name="T76" fmla="*/ 106 w 107"/>
              <a:gd name="T77" fmla="*/ 186 h 309"/>
              <a:gd name="T78" fmla="*/ 106 w 107"/>
              <a:gd name="T79" fmla="*/ 173 h 309"/>
              <a:gd name="T80" fmla="*/ 106 w 107"/>
              <a:gd name="T81" fmla="*/ 160 h 309"/>
              <a:gd name="T82" fmla="*/ 105 w 107"/>
              <a:gd name="T83" fmla="*/ 148 h 309"/>
              <a:gd name="T84" fmla="*/ 98 w 107"/>
              <a:gd name="T85" fmla="*/ 135 h 309"/>
              <a:gd name="T86" fmla="*/ 94 w 107"/>
              <a:gd name="T87" fmla="*/ 122 h 309"/>
              <a:gd name="T88" fmla="*/ 89 w 107"/>
              <a:gd name="T89" fmla="*/ 109 h 309"/>
              <a:gd name="T90" fmla="*/ 84 w 107"/>
              <a:gd name="T91" fmla="*/ 96 h 309"/>
              <a:gd name="T92" fmla="*/ 78 w 107"/>
              <a:gd name="T93" fmla="*/ 83 h 309"/>
              <a:gd name="T94" fmla="*/ 68 w 107"/>
              <a:gd name="T95" fmla="*/ 70 h 309"/>
              <a:gd name="T96" fmla="*/ 62 w 107"/>
              <a:gd name="T97" fmla="*/ 51 h 309"/>
              <a:gd name="T98" fmla="*/ 55 w 107"/>
              <a:gd name="T99" fmla="*/ 38 h 309"/>
              <a:gd name="T100" fmla="*/ 50 w 107"/>
              <a:gd name="T101" fmla="*/ 25 h 309"/>
              <a:gd name="T102" fmla="*/ 46 w 107"/>
              <a:gd name="T103" fmla="*/ 13 h 309"/>
              <a:gd name="T104" fmla="*/ 50 w 107"/>
              <a:gd name="T105" fmla="*/ 4 h 309"/>
              <a:gd name="T106" fmla="*/ 41 w 107"/>
              <a:gd name="T107" fmla="*/ 0 h 309"/>
              <a:gd name="T108" fmla="*/ 35 w 107"/>
              <a:gd name="T109" fmla="*/ 2 h 309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07"/>
              <a:gd name="T166" fmla="*/ 0 h 309"/>
              <a:gd name="T167" fmla="*/ 107 w 107"/>
              <a:gd name="T168" fmla="*/ 309 h 309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07" h="309">
                <a:moveTo>
                  <a:pt x="35" y="2"/>
                </a:moveTo>
                <a:lnTo>
                  <a:pt x="30" y="2"/>
                </a:lnTo>
                <a:lnTo>
                  <a:pt x="25" y="2"/>
                </a:lnTo>
                <a:lnTo>
                  <a:pt x="20" y="4"/>
                </a:lnTo>
                <a:lnTo>
                  <a:pt x="17" y="11"/>
                </a:lnTo>
                <a:lnTo>
                  <a:pt x="12" y="13"/>
                </a:lnTo>
                <a:lnTo>
                  <a:pt x="11" y="19"/>
                </a:lnTo>
                <a:lnTo>
                  <a:pt x="8" y="25"/>
                </a:lnTo>
                <a:lnTo>
                  <a:pt x="6" y="32"/>
                </a:lnTo>
                <a:lnTo>
                  <a:pt x="3" y="38"/>
                </a:lnTo>
                <a:lnTo>
                  <a:pt x="2" y="45"/>
                </a:lnTo>
                <a:lnTo>
                  <a:pt x="2" y="51"/>
                </a:lnTo>
                <a:lnTo>
                  <a:pt x="0" y="60"/>
                </a:lnTo>
                <a:lnTo>
                  <a:pt x="0" y="66"/>
                </a:lnTo>
                <a:lnTo>
                  <a:pt x="0" y="73"/>
                </a:lnTo>
                <a:lnTo>
                  <a:pt x="0" y="79"/>
                </a:lnTo>
                <a:lnTo>
                  <a:pt x="0" y="86"/>
                </a:lnTo>
                <a:lnTo>
                  <a:pt x="0" y="92"/>
                </a:lnTo>
                <a:lnTo>
                  <a:pt x="2" y="98"/>
                </a:lnTo>
                <a:lnTo>
                  <a:pt x="2" y="105"/>
                </a:lnTo>
                <a:lnTo>
                  <a:pt x="3" y="111"/>
                </a:lnTo>
                <a:lnTo>
                  <a:pt x="5" y="118"/>
                </a:lnTo>
                <a:lnTo>
                  <a:pt x="6" y="124"/>
                </a:lnTo>
                <a:lnTo>
                  <a:pt x="6" y="130"/>
                </a:lnTo>
                <a:lnTo>
                  <a:pt x="8" y="139"/>
                </a:lnTo>
                <a:lnTo>
                  <a:pt x="11" y="145"/>
                </a:lnTo>
                <a:lnTo>
                  <a:pt x="12" y="151"/>
                </a:lnTo>
                <a:lnTo>
                  <a:pt x="16" y="158"/>
                </a:lnTo>
                <a:lnTo>
                  <a:pt x="16" y="164"/>
                </a:lnTo>
                <a:lnTo>
                  <a:pt x="17" y="171"/>
                </a:lnTo>
                <a:lnTo>
                  <a:pt x="20" y="180"/>
                </a:lnTo>
                <a:lnTo>
                  <a:pt x="22" y="186"/>
                </a:lnTo>
                <a:lnTo>
                  <a:pt x="25" y="192"/>
                </a:lnTo>
                <a:lnTo>
                  <a:pt x="27" y="199"/>
                </a:lnTo>
                <a:lnTo>
                  <a:pt x="30" y="205"/>
                </a:lnTo>
                <a:lnTo>
                  <a:pt x="32" y="212"/>
                </a:lnTo>
                <a:lnTo>
                  <a:pt x="35" y="218"/>
                </a:lnTo>
                <a:lnTo>
                  <a:pt x="35" y="225"/>
                </a:lnTo>
                <a:lnTo>
                  <a:pt x="36" y="231"/>
                </a:lnTo>
                <a:lnTo>
                  <a:pt x="38" y="237"/>
                </a:lnTo>
                <a:lnTo>
                  <a:pt x="39" y="244"/>
                </a:lnTo>
                <a:lnTo>
                  <a:pt x="39" y="250"/>
                </a:lnTo>
                <a:lnTo>
                  <a:pt x="39" y="257"/>
                </a:lnTo>
                <a:lnTo>
                  <a:pt x="39" y="263"/>
                </a:lnTo>
                <a:lnTo>
                  <a:pt x="39" y="269"/>
                </a:lnTo>
                <a:lnTo>
                  <a:pt x="39" y="276"/>
                </a:lnTo>
                <a:lnTo>
                  <a:pt x="38" y="282"/>
                </a:lnTo>
                <a:lnTo>
                  <a:pt x="36" y="289"/>
                </a:lnTo>
                <a:lnTo>
                  <a:pt x="33" y="295"/>
                </a:lnTo>
                <a:lnTo>
                  <a:pt x="30" y="301"/>
                </a:lnTo>
                <a:lnTo>
                  <a:pt x="25" y="306"/>
                </a:lnTo>
                <a:lnTo>
                  <a:pt x="30" y="308"/>
                </a:lnTo>
                <a:lnTo>
                  <a:pt x="35" y="308"/>
                </a:lnTo>
                <a:lnTo>
                  <a:pt x="39" y="308"/>
                </a:lnTo>
                <a:lnTo>
                  <a:pt x="44" y="308"/>
                </a:lnTo>
                <a:lnTo>
                  <a:pt x="49" y="308"/>
                </a:lnTo>
                <a:lnTo>
                  <a:pt x="54" y="306"/>
                </a:lnTo>
                <a:lnTo>
                  <a:pt x="58" y="303"/>
                </a:lnTo>
                <a:lnTo>
                  <a:pt x="63" y="301"/>
                </a:lnTo>
                <a:lnTo>
                  <a:pt x="68" y="297"/>
                </a:lnTo>
                <a:lnTo>
                  <a:pt x="73" y="293"/>
                </a:lnTo>
                <a:lnTo>
                  <a:pt x="78" y="289"/>
                </a:lnTo>
                <a:lnTo>
                  <a:pt x="82" y="284"/>
                </a:lnTo>
                <a:lnTo>
                  <a:pt x="87" y="278"/>
                </a:lnTo>
                <a:lnTo>
                  <a:pt x="92" y="274"/>
                </a:lnTo>
                <a:lnTo>
                  <a:pt x="95" y="267"/>
                </a:lnTo>
                <a:lnTo>
                  <a:pt x="97" y="261"/>
                </a:lnTo>
                <a:lnTo>
                  <a:pt x="101" y="254"/>
                </a:lnTo>
                <a:lnTo>
                  <a:pt x="101" y="248"/>
                </a:lnTo>
                <a:lnTo>
                  <a:pt x="103" y="237"/>
                </a:lnTo>
                <a:lnTo>
                  <a:pt x="105" y="231"/>
                </a:lnTo>
                <a:lnTo>
                  <a:pt x="106" y="225"/>
                </a:lnTo>
                <a:lnTo>
                  <a:pt x="106" y="218"/>
                </a:lnTo>
                <a:lnTo>
                  <a:pt x="106" y="212"/>
                </a:lnTo>
                <a:lnTo>
                  <a:pt x="106" y="205"/>
                </a:lnTo>
                <a:lnTo>
                  <a:pt x="106" y="199"/>
                </a:lnTo>
                <a:lnTo>
                  <a:pt x="106" y="192"/>
                </a:lnTo>
                <a:lnTo>
                  <a:pt x="106" y="186"/>
                </a:lnTo>
                <a:lnTo>
                  <a:pt x="106" y="180"/>
                </a:lnTo>
                <a:lnTo>
                  <a:pt x="106" y="173"/>
                </a:lnTo>
                <a:lnTo>
                  <a:pt x="106" y="167"/>
                </a:lnTo>
                <a:lnTo>
                  <a:pt x="106" y="160"/>
                </a:lnTo>
                <a:lnTo>
                  <a:pt x="105" y="154"/>
                </a:lnTo>
                <a:lnTo>
                  <a:pt x="105" y="148"/>
                </a:lnTo>
                <a:lnTo>
                  <a:pt x="101" y="141"/>
                </a:lnTo>
                <a:lnTo>
                  <a:pt x="98" y="135"/>
                </a:lnTo>
                <a:lnTo>
                  <a:pt x="97" y="128"/>
                </a:lnTo>
                <a:lnTo>
                  <a:pt x="94" y="122"/>
                </a:lnTo>
                <a:lnTo>
                  <a:pt x="92" y="116"/>
                </a:lnTo>
                <a:lnTo>
                  <a:pt x="89" y="109"/>
                </a:lnTo>
                <a:lnTo>
                  <a:pt x="87" y="102"/>
                </a:lnTo>
                <a:lnTo>
                  <a:pt x="84" y="96"/>
                </a:lnTo>
                <a:lnTo>
                  <a:pt x="81" y="90"/>
                </a:lnTo>
                <a:lnTo>
                  <a:pt x="78" y="83"/>
                </a:lnTo>
                <a:lnTo>
                  <a:pt x="73" y="77"/>
                </a:lnTo>
                <a:lnTo>
                  <a:pt x="68" y="70"/>
                </a:lnTo>
                <a:lnTo>
                  <a:pt x="65" y="64"/>
                </a:lnTo>
                <a:lnTo>
                  <a:pt x="62" y="51"/>
                </a:lnTo>
                <a:lnTo>
                  <a:pt x="58" y="45"/>
                </a:lnTo>
                <a:lnTo>
                  <a:pt x="55" y="38"/>
                </a:lnTo>
                <a:lnTo>
                  <a:pt x="54" y="32"/>
                </a:lnTo>
                <a:lnTo>
                  <a:pt x="50" y="25"/>
                </a:lnTo>
                <a:lnTo>
                  <a:pt x="48" y="19"/>
                </a:lnTo>
                <a:lnTo>
                  <a:pt x="46" y="13"/>
                </a:lnTo>
                <a:lnTo>
                  <a:pt x="46" y="6"/>
                </a:lnTo>
                <a:lnTo>
                  <a:pt x="50" y="4"/>
                </a:lnTo>
                <a:lnTo>
                  <a:pt x="46" y="0"/>
                </a:lnTo>
                <a:lnTo>
                  <a:pt x="41" y="0"/>
                </a:lnTo>
                <a:lnTo>
                  <a:pt x="36" y="2"/>
                </a:lnTo>
                <a:lnTo>
                  <a:pt x="35" y="2"/>
                </a:lnTo>
              </a:path>
            </a:pathLst>
          </a:custGeom>
          <a:solidFill>
            <a:schemeClr val="bg1"/>
          </a:solidFill>
          <a:ln w="127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39" name="Freeform 31"/>
          <p:cNvSpPr>
            <a:spLocks/>
          </p:cNvSpPr>
          <p:nvPr/>
        </p:nvSpPr>
        <p:spPr bwMode="auto">
          <a:xfrm>
            <a:off x="5892800" y="5092700"/>
            <a:ext cx="133350" cy="352425"/>
          </a:xfrm>
          <a:custGeom>
            <a:avLst/>
            <a:gdLst>
              <a:gd name="T0" fmla="*/ 19 w 100"/>
              <a:gd name="T1" fmla="*/ 5 h 264"/>
              <a:gd name="T2" fmla="*/ 7 w 100"/>
              <a:gd name="T3" fmla="*/ 21 h 264"/>
              <a:gd name="T4" fmla="*/ 0 w 100"/>
              <a:gd name="T5" fmla="*/ 40 h 264"/>
              <a:gd name="T6" fmla="*/ 0 w 100"/>
              <a:gd name="T7" fmla="*/ 56 h 264"/>
              <a:gd name="T8" fmla="*/ 0 w 100"/>
              <a:gd name="T9" fmla="*/ 72 h 264"/>
              <a:gd name="T10" fmla="*/ 0 w 100"/>
              <a:gd name="T11" fmla="*/ 87 h 264"/>
              <a:gd name="T12" fmla="*/ 0 w 100"/>
              <a:gd name="T13" fmla="*/ 104 h 264"/>
              <a:gd name="T14" fmla="*/ 5 w 100"/>
              <a:gd name="T15" fmla="*/ 120 h 264"/>
              <a:gd name="T16" fmla="*/ 12 w 100"/>
              <a:gd name="T17" fmla="*/ 136 h 264"/>
              <a:gd name="T18" fmla="*/ 16 w 100"/>
              <a:gd name="T19" fmla="*/ 151 h 264"/>
              <a:gd name="T20" fmla="*/ 21 w 100"/>
              <a:gd name="T21" fmla="*/ 167 h 264"/>
              <a:gd name="T22" fmla="*/ 24 w 100"/>
              <a:gd name="T23" fmla="*/ 183 h 264"/>
              <a:gd name="T24" fmla="*/ 28 w 100"/>
              <a:gd name="T25" fmla="*/ 199 h 264"/>
              <a:gd name="T26" fmla="*/ 28 w 100"/>
              <a:gd name="T27" fmla="*/ 215 h 264"/>
              <a:gd name="T28" fmla="*/ 28 w 100"/>
              <a:gd name="T29" fmla="*/ 231 h 264"/>
              <a:gd name="T30" fmla="*/ 21 w 100"/>
              <a:gd name="T31" fmla="*/ 247 h 264"/>
              <a:gd name="T32" fmla="*/ 7 w 100"/>
              <a:gd name="T33" fmla="*/ 257 h 264"/>
              <a:gd name="T34" fmla="*/ 16 w 100"/>
              <a:gd name="T35" fmla="*/ 260 h 264"/>
              <a:gd name="T36" fmla="*/ 31 w 100"/>
              <a:gd name="T37" fmla="*/ 263 h 264"/>
              <a:gd name="T38" fmla="*/ 45 w 100"/>
              <a:gd name="T39" fmla="*/ 263 h 264"/>
              <a:gd name="T40" fmla="*/ 59 w 100"/>
              <a:gd name="T41" fmla="*/ 263 h 264"/>
              <a:gd name="T42" fmla="*/ 73 w 100"/>
              <a:gd name="T43" fmla="*/ 257 h 264"/>
              <a:gd name="T44" fmla="*/ 85 w 100"/>
              <a:gd name="T45" fmla="*/ 242 h 264"/>
              <a:gd name="T46" fmla="*/ 92 w 100"/>
              <a:gd name="T47" fmla="*/ 226 h 264"/>
              <a:gd name="T48" fmla="*/ 97 w 100"/>
              <a:gd name="T49" fmla="*/ 210 h 264"/>
              <a:gd name="T50" fmla="*/ 99 w 100"/>
              <a:gd name="T51" fmla="*/ 194 h 264"/>
              <a:gd name="T52" fmla="*/ 99 w 100"/>
              <a:gd name="T53" fmla="*/ 178 h 264"/>
              <a:gd name="T54" fmla="*/ 95 w 100"/>
              <a:gd name="T55" fmla="*/ 159 h 264"/>
              <a:gd name="T56" fmla="*/ 89 w 100"/>
              <a:gd name="T57" fmla="*/ 143 h 264"/>
              <a:gd name="T58" fmla="*/ 83 w 100"/>
              <a:gd name="T59" fmla="*/ 127 h 264"/>
              <a:gd name="T60" fmla="*/ 71 w 100"/>
              <a:gd name="T61" fmla="*/ 111 h 264"/>
              <a:gd name="T62" fmla="*/ 57 w 100"/>
              <a:gd name="T63" fmla="*/ 98 h 264"/>
              <a:gd name="T64" fmla="*/ 42 w 100"/>
              <a:gd name="T65" fmla="*/ 87 h 264"/>
              <a:gd name="T66" fmla="*/ 35 w 100"/>
              <a:gd name="T67" fmla="*/ 72 h 264"/>
              <a:gd name="T68" fmla="*/ 28 w 100"/>
              <a:gd name="T69" fmla="*/ 56 h 264"/>
              <a:gd name="T70" fmla="*/ 24 w 100"/>
              <a:gd name="T71" fmla="*/ 40 h 264"/>
              <a:gd name="T72" fmla="*/ 21 w 100"/>
              <a:gd name="T73" fmla="*/ 24 h 264"/>
              <a:gd name="T74" fmla="*/ 31 w 100"/>
              <a:gd name="T75" fmla="*/ 8 h 264"/>
              <a:gd name="T76" fmla="*/ 33 w 100"/>
              <a:gd name="T77" fmla="*/ 8 h 264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100"/>
              <a:gd name="T118" fmla="*/ 0 h 264"/>
              <a:gd name="T119" fmla="*/ 100 w 100"/>
              <a:gd name="T120" fmla="*/ 264 h 264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100" h="264">
                <a:moveTo>
                  <a:pt x="26" y="3"/>
                </a:moveTo>
                <a:lnTo>
                  <a:pt x="19" y="5"/>
                </a:lnTo>
                <a:lnTo>
                  <a:pt x="12" y="13"/>
                </a:lnTo>
                <a:lnTo>
                  <a:pt x="7" y="21"/>
                </a:lnTo>
                <a:lnTo>
                  <a:pt x="2" y="29"/>
                </a:lnTo>
                <a:lnTo>
                  <a:pt x="0" y="40"/>
                </a:lnTo>
                <a:lnTo>
                  <a:pt x="0" y="48"/>
                </a:lnTo>
                <a:lnTo>
                  <a:pt x="0" y="56"/>
                </a:lnTo>
                <a:lnTo>
                  <a:pt x="0" y="64"/>
                </a:lnTo>
                <a:lnTo>
                  <a:pt x="0" y="72"/>
                </a:lnTo>
                <a:lnTo>
                  <a:pt x="0" y="80"/>
                </a:lnTo>
                <a:lnTo>
                  <a:pt x="0" y="87"/>
                </a:lnTo>
                <a:lnTo>
                  <a:pt x="0" y="96"/>
                </a:lnTo>
                <a:lnTo>
                  <a:pt x="0" y="104"/>
                </a:lnTo>
                <a:lnTo>
                  <a:pt x="2" y="111"/>
                </a:lnTo>
                <a:lnTo>
                  <a:pt x="5" y="120"/>
                </a:lnTo>
                <a:lnTo>
                  <a:pt x="7" y="127"/>
                </a:lnTo>
                <a:lnTo>
                  <a:pt x="12" y="136"/>
                </a:lnTo>
                <a:lnTo>
                  <a:pt x="14" y="143"/>
                </a:lnTo>
                <a:lnTo>
                  <a:pt x="16" y="151"/>
                </a:lnTo>
                <a:lnTo>
                  <a:pt x="19" y="159"/>
                </a:lnTo>
                <a:lnTo>
                  <a:pt x="21" y="167"/>
                </a:lnTo>
                <a:lnTo>
                  <a:pt x="24" y="176"/>
                </a:lnTo>
                <a:lnTo>
                  <a:pt x="24" y="183"/>
                </a:lnTo>
                <a:lnTo>
                  <a:pt x="26" y="191"/>
                </a:lnTo>
                <a:lnTo>
                  <a:pt x="28" y="199"/>
                </a:lnTo>
                <a:lnTo>
                  <a:pt x="28" y="207"/>
                </a:lnTo>
                <a:lnTo>
                  <a:pt x="28" y="215"/>
                </a:lnTo>
                <a:lnTo>
                  <a:pt x="28" y="223"/>
                </a:lnTo>
                <a:lnTo>
                  <a:pt x="28" y="231"/>
                </a:lnTo>
                <a:lnTo>
                  <a:pt x="28" y="239"/>
                </a:lnTo>
                <a:lnTo>
                  <a:pt x="21" y="247"/>
                </a:lnTo>
                <a:lnTo>
                  <a:pt x="14" y="253"/>
                </a:lnTo>
                <a:lnTo>
                  <a:pt x="7" y="257"/>
                </a:lnTo>
                <a:lnTo>
                  <a:pt x="9" y="257"/>
                </a:lnTo>
                <a:lnTo>
                  <a:pt x="16" y="260"/>
                </a:lnTo>
                <a:lnTo>
                  <a:pt x="24" y="263"/>
                </a:lnTo>
                <a:lnTo>
                  <a:pt x="31" y="263"/>
                </a:lnTo>
                <a:lnTo>
                  <a:pt x="38" y="263"/>
                </a:lnTo>
                <a:lnTo>
                  <a:pt x="45" y="263"/>
                </a:lnTo>
                <a:lnTo>
                  <a:pt x="52" y="263"/>
                </a:lnTo>
                <a:lnTo>
                  <a:pt x="59" y="263"/>
                </a:lnTo>
                <a:lnTo>
                  <a:pt x="66" y="263"/>
                </a:lnTo>
                <a:lnTo>
                  <a:pt x="73" y="257"/>
                </a:lnTo>
                <a:lnTo>
                  <a:pt x="80" y="253"/>
                </a:lnTo>
                <a:lnTo>
                  <a:pt x="85" y="242"/>
                </a:lnTo>
                <a:lnTo>
                  <a:pt x="89" y="234"/>
                </a:lnTo>
                <a:lnTo>
                  <a:pt x="92" y="226"/>
                </a:lnTo>
                <a:lnTo>
                  <a:pt x="95" y="217"/>
                </a:lnTo>
                <a:lnTo>
                  <a:pt x="97" y="210"/>
                </a:lnTo>
                <a:lnTo>
                  <a:pt x="99" y="202"/>
                </a:lnTo>
                <a:lnTo>
                  <a:pt x="99" y="194"/>
                </a:lnTo>
                <a:lnTo>
                  <a:pt x="99" y="186"/>
                </a:lnTo>
                <a:lnTo>
                  <a:pt x="99" y="178"/>
                </a:lnTo>
                <a:lnTo>
                  <a:pt x="97" y="167"/>
                </a:lnTo>
                <a:lnTo>
                  <a:pt x="95" y="159"/>
                </a:lnTo>
                <a:lnTo>
                  <a:pt x="92" y="151"/>
                </a:lnTo>
                <a:lnTo>
                  <a:pt x="89" y="143"/>
                </a:lnTo>
                <a:lnTo>
                  <a:pt x="85" y="136"/>
                </a:lnTo>
                <a:lnTo>
                  <a:pt x="83" y="127"/>
                </a:lnTo>
                <a:lnTo>
                  <a:pt x="78" y="120"/>
                </a:lnTo>
                <a:lnTo>
                  <a:pt x="71" y="111"/>
                </a:lnTo>
                <a:lnTo>
                  <a:pt x="63" y="106"/>
                </a:lnTo>
                <a:lnTo>
                  <a:pt x="57" y="98"/>
                </a:lnTo>
                <a:lnTo>
                  <a:pt x="50" y="93"/>
                </a:lnTo>
                <a:lnTo>
                  <a:pt x="42" y="87"/>
                </a:lnTo>
                <a:lnTo>
                  <a:pt x="40" y="80"/>
                </a:lnTo>
                <a:lnTo>
                  <a:pt x="35" y="72"/>
                </a:lnTo>
                <a:lnTo>
                  <a:pt x="31" y="64"/>
                </a:lnTo>
                <a:lnTo>
                  <a:pt x="28" y="56"/>
                </a:lnTo>
                <a:lnTo>
                  <a:pt x="26" y="48"/>
                </a:lnTo>
                <a:lnTo>
                  <a:pt x="24" y="40"/>
                </a:lnTo>
                <a:lnTo>
                  <a:pt x="21" y="32"/>
                </a:lnTo>
                <a:lnTo>
                  <a:pt x="21" y="24"/>
                </a:lnTo>
                <a:lnTo>
                  <a:pt x="21" y="16"/>
                </a:lnTo>
                <a:lnTo>
                  <a:pt x="31" y="8"/>
                </a:lnTo>
                <a:lnTo>
                  <a:pt x="33" y="0"/>
                </a:lnTo>
                <a:lnTo>
                  <a:pt x="33" y="8"/>
                </a:lnTo>
                <a:lnTo>
                  <a:pt x="26" y="3"/>
                </a:lnTo>
              </a:path>
            </a:pathLst>
          </a:custGeom>
          <a:solidFill>
            <a:schemeClr val="bg1"/>
          </a:solidFill>
          <a:ln w="127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40" name="Freeform 32"/>
          <p:cNvSpPr>
            <a:spLocks/>
          </p:cNvSpPr>
          <p:nvPr/>
        </p:nvSpPr>
        <p:spPr bwMode="auto">
          <a:xfrm>
            <a:off x="5689600" y="5287963"/>
            <a:ext cx="92075" cy="206375"/>
          </a:xfrm>
          <a:custGeom>
            <a:avLst/>
            <a:gdLst>
              <a:gd name="T0" fmla="*/ 12 w 67"/>
              <a:gd name="T1" fmla="*/ 3 h 153"/>
              <a:gd name="T2" fmla="*/ 5 w 67"/>
              <a:gd name="T3" fmla="*/ 12 h 153"/>
              <a:gd name="T4" fmla="*/ 0 w 67"/>
              <a:gd name="T5" fmla="*/ 23 h 153"/>
              <a:gd name="T6" fmla="*/ 0 w 67"/>
              <a:gd name="T7" fmla="*/ 32 h 153"/>
              <a:gd name="T8" fmla="*/ 0 w 67"/>
              <a:gd name="T9" fmla="*/ 41 h 153"/>
              <a:gd name="T10" fmla="*/ 0 w 67"/>
              <a:gd name="T11" fmla="*/ 51 h 153"/>
              <a:gd name="T12" fmla="*/ 0 w 67"/>
              <a:gd name="T13" fmla="*/ 60 h 153"/>
              <a:gd name="T14" fmla="*/ 3 w 67"/>
              <a:gd name="T15" fmla="*/ 69 h 153"/>
              <a:gd name="T16" fmla="*/ 8 w 67"/>
              <a:gd name="T17" fmla="*/ 78 h 153"/>
              <a:gd name="T18" fmla="*/ 11 w 67"/>
              <a:gd name="T19" fmla="*/ 87 h 153"/>
              <a:gd name="T20" fmla="*/ 14 w 67"/>
              <a:gd name="T21" fmla="*/ 97 h 153"/>
              <a:gd name="T22" fmla="*/ 16 w 67"/>
              <a:gd name="T23" fmla="*/ 106 h 153"/>
              <a:gd name="T24" fmla="*/ 19 w 67"/>
              <a:gd name="T25" fmla="*/ 115 h 153"/>
              <a:gd name="T26" fmla="*/ 19 w 67"/>
              <a:gd name="T27" fmla="*/ 124 h 153"/>
              <a:gd name="T28" fmla="*/ 19 w 67"/>
              <a:gd name="T29" fmla="*/ 133 h 153"/>
              <a:gd name="T30" fmla="*/ 14 w 67"/>
              <a:gd name="T31" fmla="*/ 143 h 153"/>
              <a:gd name="T32" fmla="*/ 5 w 67"/>
              <a:gd name="T33" fmla="*/ 149 h 153"/>
              <a:gd name="T34" fmla="*/ 11 w 67"/>
              <a:gd name="T35" fmla="*/ 150 h 153"/>
              <a:gd name="T36" fmla="*/ 20 w 67"/>
              <a:gd name="T37" fmla="*/ 152 h 153"/>
              <a:gd name="T38" fmla="*/ 30 w 67"/>
              <a:gd name="T39" fmla="*/ 152 h 153"/>
              <a:gd name="T40" fmla="*/ 39 w 67"/>
              <a:gd name="T41" fmla="*/ 152 h 153"/>
              <a:gd name="T42" fmla="*/ 49 w 67"/>
              <a:gd name="T43" fmla="*/ 149 h 153"/>
              <a:gd name="T44" fmla="*/ 57 w 67"/>
              <a:gd name="T45" fmla="*/ 140 h 153"/>
              <a:gd name="T46" fmla="*/ 61 w 67"/>
              <a:gd name="T47" fmla="*/ 131 h 153"/>
              <a:gd name="T48" fmla="*/ 65 w 67"/>
              <a:gd name="T49" fmla="*/ 121 h 153"/>
              <a:gd name="T50" fmla="*/ 66 w 67"/>
              <a:gd name="T51" fmla="*/ 112 h 153"/>
              <a:gd name="T52" fmla="*/ 66 w 67"/>
              <a:gd name="T53" fmla="*/ 103 h 153"/>
              <a:gd name="T54" fmla="*/ 63 w 67"/>
              <a:gd name="T55" fmla="*/ 92 h 153"/>
              <a:gd name="T56" fmla="*/ 60 w 67"/>
              <a:gd name="T57" fmla="*/ 83 h 153"/>
              <a:gd name="T58" fmla="*/ 55 w 67"/>
              <a:gd name="T59" fmla="*/ 74 h 153"/>
              <a:gd name="T60" fmla="*/ 47 w 67"/>
              <a:gd name="T61" fmla="*/ 64 h 153"/>
              <a:gd name="T62" fmla="*/ 38 w 67"/>
              <a:gd name="T63" fmla="*/ 57 h 153"/>
              <a:gd name="T64" fmla="*/ 28 w 67"/>
              <a:gd name="T65" fmla="*/ 51 h 153"/>
              <a:gd name="T66" fmla="*/ 24 w 67"/>
              <a:gd name="T67" fmla="*/ 41 h 153"/>
              <a:gd name="T68" fmla="*/ 19 w 67"/>
              <a:gd name="T69" fmla="*/ 32 h 153"/>
              <a:gd name="T70" fmla="*/ 16 w 67"/>
              <a:gd name="T71" fmla="*/ 23 h 153"/>
              <a:gd name="T72" fmla="*/ 14 w 67"/>
              <a:gd name="T73" fmla="*/ 14 h 153"/>
              <a:gd name="T74" fmla="*/ 20 w 67"/>
              <a:gd name="T75" fmla="*/ 4 h 153"/>
              <a:gd name="T76" fmla="*/ 22 w 67"/>
              <a:gd name="T77" fmla="*/ 4 h 153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67"/>
              <a:gd name="T118" fmla="*/ 0 h 153"/>
              <a:gd name="T119" fmla="*/ 67 w 67"/>
              <a:gd name="T120" fmla="*/ 153 h 153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67" h="153">
                <a:moveTo>
                  <a:pt x="17" y="2"/>
                </a:moveTo>
                <a:lnTo>
                  <a:pt x="12" y="3"/>
                </a:lnTo>
                <a:lnTo>
                  <a:pt x="8" y="8"/>
                </a:lnTo>
                <a:lnTo>
                  <a:pt x="5" y="12"/>
                </a:lnTo>
                <a:lnTo>
                  <a:pt x="2" y="17"/>
                </a:lnTo>
                <a:lnTo>
                  <a:pt x="0" y="23"/>
                </a:lnTo>
                <a:lnTo>
                  <a:pt x="0" y="28"/>
                </a:lnTo>
                <a:lnTo>
                  <a:pt x="0" y="32"/>
                </a:lnTo>
                <a:lnTo>
                  <a:pt x="0" y="37"/>
                </a:lnTo>
                <a:lnTo>
                  <a:pt x="0" y="41"/>
                </a:lnTo>
                <a:lnTo>
                  <a:pt x="0" y="46"/>
                </a:lnTo>
                <a:lnTo>
                  <a:pt x="0" y="51"/>
                </a:lnTo>
                <a:lnTo>
                  <a:pt x="0" y="55"/>
                </a:lnTo>
                <a:lnTo>
                  <a:pt x="0" y="60"/>
                </a:lnTo>
                <a:lnTo>
                  <a:pt x="2" y="64"/>
                </a:lnTo>
                <a:lnTo>
                  <a:pt x="3" y="69"/>
                </a:lnTo>
                <a:lnTo>
                  <a:pt x="5" y="74"/>
                </a:lnTo>
                <a:lnTo>
                  <a:pt x="8" y="78"/>
                </a:lnTo>
                <a:lnTo>
                  <a:pt x="10" y="83"/>
                </a:lnTo>
                <a:lnTo>
                  <a:pt x="11" y="87"/>
                </a:lnTo>
                <a:lnTo>
                  <a:pt x="12" y="92"/>
                </a:lnTo>
                <a:lnTo>
                  <a:pt x="14" y="97"/>
                </a:lnTo>
                <a:lnTo>
                  <a:pt x="16" y="101"/>
                </a:lnTo>
                <a:lnTo>
                  <a:pt x="16" y="106"/>
                </a:lnTo>
                <a:lnTo>
                  <a:pt x="17" y="110"/>
                </a:lnTo>
                <a:lnTo>
                  <a:pt x="19" y="115"/>
                </a:lnTo>
                <a:lnTo>
                  <a:pt x="19" y="120"/>
                </a:lnTo>
                <a:lnTo>
                  <a:pt x="19" y="124"/>
                </a:lnTo>
                <a:lnTo>
                  <a:pt x="19" y="129"/>
                </a:lnTo>
                <a:lnTo>
                  <a:pt x="19" y="133"/>
                </a:lnTo>
                <a:lnTo>
                  <a:pt x="19" y="138"/>
                </a:lnTo>
                <a:lnTo>
                  <a:pt x="14" y="143"/>
                </a:lnTo>
                <a:lnTo>
                  <a:pt x="10" y="146"/>
                </a:lnTo>
                <a:lnTo>
                  <a:pt x="5" y="149"/>
                </a:lnTo>
                <a:lnTo>
                  <a:pt x="6" y="149"/>
                </a:lnTo>
                <a:lnTo>
                  <a:pt x="11" y="150"/>
                </a:lnTo>
                <a:lnTo>
                  <a:pt x="16" y="152"/>
                </a:lnTo>
                <a:lnTo>
                  <a:pt x="20" y="152"/>
                </a:lnTo>
                <a:lnTo>
                  <a:pt x="25" y="152"/>
                </a:lnTo>
                <a:lnTo>
                  <a:pt x="30" y="152"/>
                </a:lnTo>
                <a:lnTo>
                  <a:pt x="34" y="152"/>
                </a:lnTo>
                <a:lnTo>
                  <a:pt x="39" y="152"/>
                </a:lnTo>
                <a:lnTo>
                  <a:pt x="44" y="152"/>
                </a:lnTo>
                <a:lnTo>
                  <a:pt x="49" y="149"/>
                </a:lnTo>
                <a:lnTo>
                  <a:pt x="53" y="146"/>
                </a:lnTo>
                <a:lnTo>
                  <a:pt x="57" y="140"/>
                </a:lnTo>
                <a:lnTo>
                  <a:pt x="60" y="135"/>
                </a:lnTo>
                <a:lnTo>
                  <a:pt x="61" y="131"/>
                </a:lnTo>
                <a:lnTo>
                  <a:pt x="63" y="126"/>
                </a:lnTo>
                <a:lnTo>
                  <a:pt x="65" y="121"/>
                </a:lnTo>
                <a:lnTo>
                  <a:pt x="66" y="117"/>
                </a:lnTo>
                <a:lnTo>
                  <a:pt x="66" y="112"/>
                </a:lnTo>
                <a:lnTo>
                  <a:pt x="66" y="108"/>
                </a:lnTo>
                <a:lnTo>
                  <a:pt x="66" y="103"/>
                </a:lnTo>
                <a:lnTo>
                  <a:pt x="65" y="97"/>
                </a:lnTo>
                <a:lnTo>
                  <a:pt x="63" y="92"/>
                </a:lnTo>
                <a:lnTo>
                  <a:pt x="61" y="87"/>
                </a:lnTo>
                <a:lnTo>
                  <a:pt x="60" y="83"/>
                </a:lnTo>
                <a:lnTo>
                  <a:pt x="57" y="78"/>
                </a:lnTo>
                <a:lnTo>
                  <a:pt x="55" y="74"/>
                </a:lnTo>
                <a:lnTo>
                  <a:pt x="52" y="69"/>
                </a:lnTo>
                <a:lnTo>
                  <a:pt x="47" y="64"/>
                </a:lnTo>
                <a:lnTo>
                  <a:pt x="42" y="61"/>
                </a:lnTo>
                <a:lnTo>
                  <a:pt x="38" y="57"/>
                </a:lnTo>
                <a:lnTo>
                  <a:pt x="33" y="54"/>
                </a:lnTo>
                <a:lnTo>
                  <a:pt x="28" y="51"/>
                </a:lnTo>
                <a:lnTo>
                  <a:pt x="27" y="46"/>
                </a:lnTo>
                <a:lnTo>
                  <a:pt x="24" y="41"/>
                </a:lnTo>
                <a:lnTo>
                  <a:pt x="20" y="37"/>
                </a:lnTo>
                <a:lnTo>
                  <a:pt x="19" y="32"/>
                </a:lnTo>
                <a:lnTo>
                  <a:pt x="17" y="28"/>
                </a:lnTo>
                <a:lnTo>
                  <a:pt x="16" y="23"/>
                </a:lnTo>
                <a:lnTo>
                  <a:pt x="14" y="18"/>
                </a:lnTo>
                <a:lnTo>
                  <a:pt x="14" y="14"/>
                </a:lnTo>
                <a:lnTo>
                  <a:pt x="14" y="9"/>
                </a:lnTo>
                <a:lnTo>
                  <a:pt x="20" y="4"/>
                </a:lnTo>
                <a:lnTo>
                  <a:pt x="22" y="0"/>
                </a:lnTo>
                <a:lnTo>
                  <a:pt x="22" y="4"/>
                </a:lnTo>
                <a:lnTo>
                  <a:pt x="17" y="2"/>
                </a:lnTo>
              </a:path>
            </a:pathLst>
          </a:custGeom>
          <a:solidFill>
            <a:schemeClr val="bg1"/>
          </a:solidFill>
          <a:ln w="127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41" name="Freeform 33"/>
          <p:cNvSpPr>
            <a:spLocks/>
          </p:cNvSpPr>
          <p:nvPr/>
        </p:nvSpPr>
        <p:spPr bwMode="auto">
          <a:xfrm>
            <a:off x="5678488" y="5149850"/>
            <a:ext cx="77787" cy="176213"/>
          </a:xfrm>
          <a:custGeom>
            <a:avLst/>
            <a:gdLst>
              <a:gd name="T0" fmla="*/ 16 w 58"/>
              <a:gd name="T1" fmla="*/ 1 h 132"/>
              <a:gd name="T2" fmla="*/ 11 w 58"/>
              <a:gd name="T3" fmla="*/ 2 h 132"/>
              <a:gd name="T4" fmla="*/ 7 w 58"/>
              <a:gd name="T5" fmla="*/ 5 h 132"/>
              <a:gd name="T6" fmla="*/ 4 w 58"/>
              <a:gd name="T7" fmla="*/ 11 h 132"/>
              <a:gd name="T8" fmla="*/ 2 w 58"/>
              <a:gd name="T9" fmla="*/ 16 h 132"/>
              <a:gd name="T10" fmla="*/ 1 w 58"/>
              <a:gd name="T11" fmla="*/ 22 h 132"/>
              <a:gd name="T12" fmla="*/ 0 w 58"/>
              <a:gd name="T13" fmla="*/ 28 h 132"/>
              <a:gd name="T14" fmla="*/ 0 w 58"/>
              <a:gd name="T15" fmla="*/ 34 h 132"/>
              <a:gd name="T16" fmla="*/ 0 w 58"/>
              <a:gd name="T17" fmla="*/ 39 h 132"/>
              <a:gd name="T18" fmla="*/ 1 w 58"/>
              <a:gd name="T19" fmla="*/ 45 h 132"/>
              <a:gd name="T20" fmla="*/ 2 w 58"/>
              <a:gd name="T21" fmla="*/ 50 h 132"/>
              <a:gd name="T22" fmla="*/ 3 w 58"/>
              <a:gd name="T23" fmla="*/ 55 h 132"/>
              <a:gd name="T24" fmla="*/ 6 w 58"/>
              <a:gd name="T25" fmla="*/ 62 h 132"/>
              <a:gd name="T26" fmla="*/ 8 w 58"/>
              <a:gd name="T27" fmla="*/ 67 h 132"/>
              <a:gd name="T28" fmla="*/ 9 w 58"/>
              <a:gd name="T29" fmla="*/ 73 h 132"/>
              <a:gd name="T30" fmla="*/ 12 w 58"/>
              <a:gd name="T31" fmla="*/ 79 h 132"/>
              <a:gd name="T32" fmla="*/ 14 w 58"/>
              <a:gd name="T33" fmla="*/ 85 h 132"/>
              <a:gd name="T34" fmla="*/ 17 w 58"/>
              <a:gd name="T35" fmla="*/ 90 h 132"/>
              <a:gd name="T36" fmla="*/ 19 w 58"/>
              <a:gd name="T37" fmla="*/ 96 h 132"/>
              <a:gd name="T38" fmla="*/ 20 w 58"/>
              <a:gd name="T39" fmla="*/ 101 h 132"/>
              <a:gd name="T40" fmla="*/ 21 w 58"/>
              <a:gd name="T41" fmla="*/ 106 h 132"/>
              <a:gd name="T42" fmla="*/ 21 w 58"/>
              <a:gd name="T43" fmla="*/ 112 h 132"/>
              <a:gd name="T44" fmla="*/ 21 w 58"/>
              <a:gd name="T45" fmla="*/ 117 h 132"/>
              <a:gd name="T46" fmla="*/ 20 w 58"/>
              <a:gd name="T47" fmla="*/ 123 h 132"/>
              <a:gd name="T48" fmla="*/ 16 w 58"/>
              <a:gd name="T49" fmla="*/ 128 h 132"/>
              <a:gd name="T50" fmla="*/ 16 w 58"/>
              <a:gd name="T51" fmla="*/ 131 h 132"/>
              <a:gd name="T52" fmla="*/ 21 w 58"/>
              <a:gd name="T53" fmla="*/ 131 h 132"/>
              <a:gd name="T54" fmla="*/ 26 w 58"/>
              <a:gd name="T55" fmla="*/ 131 h 132"/>
              <a:gd name="T56" fmla="*/ 31 w 58"/>
              <a:gd name="T57" fmla="*/ 129 h 132"/>
              <a:gd name="T58" fmla="*/ 37 w 58"/>
              <a:gd name="T59" fmla="*/ 126 h 132"/>
              <a:gd name="T60" fmla="*/ 42 w 58"/>
              <a:gd name="T61" fmla="*/ 123 h 132"/>
              <a:gd name="T62" fmla="*/ 47 w 58"/>
              <a:gd name="T63" fmla="*/ 118 h 132"/>
              <a:gd name="T64" fmla="*/ 51 w 58"/>
              <a:gd name="T65" fmla="*/ 114 h 132"/>
              <a:gd name="T66" fmla="*/ 55 w 58"/>
              <a:gd name="T67" fmla="*/ 108 h 132"/>
              <a:gd name="T68" fmla="*/ 55 w 58"/>
              <a:gd name="T69" fmla="*/ 101 h 132"/>
              <a:gd name="T70" fmla="*/ 57 w 58"/>
              <a:gd name="T71" fmla="*/ 96 h 132"/>
              <a:gd name="T72" fmla="*/ 57 w 58"/>
              <a:gd name="T73" fmla="*/ 90 h 132"/>
              <a:gd name="T74" fmla="*/ 57 w 58"/>
              <a:gd name="T75" fmla="*/ 85 h 132"/>
              <a:gd name="T76" fmla="*/ 57 w 58"/>
              <a:gd name="T77" fmla="*/ 79 h 132"/>
              <a:gd name="T78" fmla="*/ 57 w 58"/>
              <a:gd name="T79" fmla="*/ 74 h 132"/>
              <a:gd name="T80" fmla="*/ 57 w 58"/>
              <a:gd name="T81" fmla="*/ 68 h 132"/>
              <a:gd name="T82" fmla="*/ 56 w 58"/>
              <a:gd name="T83" fmla="*/ 63 h 132"/>
              <a:gd name="T84" fmla="*/ 53 w 58"/>
              <a:gd name="T85" fmla="*/ 57 h 132"/>
              <a:gd name="T86" fmla="*/ 50 w 58"/>
              <a:gd name="T87" fmla="*/ 52 h 132"/>
              <a:gd name="T88" fmla="*/ 48 w 58"/>
              <a:gd name="T89" fmla="*/ 46 h 132"/>
              <a:gd name="T90" fmla="*/ 45 w 58"/>
              <a:gd name="T91" fmla="*/ 41 h 132"/>
              <a:gd name="T92" fmla="*/ 42 w 58"/>
              <a:gd name="T93" fmla="*/ 35 h 132"/>
              <a:gd name="T94" fmla="*/ 37 w 58"/>
              <a:gd name="T95" fmla="*/ 30 h 132"/>
              <a:gd name="T96" fmla="*/ 33 w 58"/>
              <a:gd name="T97" fmla="*/ 22 h 132"/>
              <a:gd name="T98" fmla="*/ 30 w 58"/>
              <a:gd name="T99" fmla="*/ 16 h 132"/>
              <a:gd name="T100" fmla="*/ 27 w 58"/>
              <a:gd name="T101" fmla="*/ 11 h 132"/>
              <a:gd name="T102" fmla="*/ 25 w 58"/>
              <a:gd name="T103" fmla="*/ 5 h 132"/>
              <a:gd name="T104" fmla="*/ 27 w 58"/>
              <a:gd name="T105" fmla="*/ 2 h 132"/>
              <a:gd name="T106" fmla="*/ 22 w 58"/>
              <a:gd name="T107" fmla="*/ 0 h 132"/>
              <a:gd name="T108" fmla="*/ 19 w 58"/>
              <a:gd name="T109" fmla="*/ 1 h 132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58"/>
              <a:gd name="T166" fmla="*/ 0 h 132"/>
              <a:gd name="T167" fmla="*/ 58 w 58"/>
              <a:gd name="T168" fmla="*/ 132 h 132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58" h="132">
                <a:moveTo>
                  <a:pt x="19" y="1"/>
                </a:moveTo>
                <a:lnTo>
                  <a:pt x="16" y="1"/>
                </a:lnTo>
                <a:lnTo>
                  <a:pt x="14" y="1"/>
                </a:lnTo>
                <a:lnTo>
                  <a:pt x="11" y="2"/>
                </a:lnTo>
                <a:lnTo>
                  <a:pt x="9" y="5"/>
                </a:lnTo>
                <a:lnTo>
                  <a:pt x="7" y="5"/>
                </a:lnTo>
                <a:lnTo>
                  <a:pt x="6" y="8"/>
                </a:lnTo>
                <a:lnTo>
                  <a:pt x="4" y="11"/>
                </a:lnTo>
                <a:lnTo>
                  <a:pt x="3" y="14"/>
                </a:lnTo>
                <a:lnTo>
                  <a:pt x="2" y="16"/>
                </a:lnTo>
                <a:lnTo>
                  <a:pt x="1" y="19"/>
                </a:lnTo>
                <a:lnTo>
                  <a:pt x="1" y="22"/>
                </a:lnTo>
                <a:lnTo>
                  <a:pt x="0" y="25"/>
                </a:lnTo>
                <a:lnTo>
                  <a:pt x="0" y="28"/>
                </a:lnTo>
                <a:lnTo>
                  <a:pt x="0" y="31"/>
                </a:lnTo>
                <a:lnTo>
                  <a:pt x="0" y="34"/>
                </a:lnTo>
                <a:lnTo>
                  <a:pt x="0" y="36"/>
                </a:lnTo>
                <a:lnTo>
                  <a:pt x="0" y="39"/>
                </a:lnTo>
                <a:lnTo>
                  <a:pt x="1" y="42"/>
                </a:lnTo>
                <a:lnTo>
                  <a:pt x="1" y="45"/>
                </a:lnTo>
                <a:lnTo>
                  <a:pt x="2" y="47"/>
                </a:lnTo>
                <a:lnTo>
                  <a:pt x="2" y="50"/>
                </a:lnTo>
                <a:lnTo>
                  <a:pt x="3" y="53"/>
                </a:lnTo>
                <a:lnTo>
                  <a:pt x="3" y="55"/>
                </a:lnTo>
                <a:lnTo>
                  <a:pt x="4" y="59"/>
                </a:lnTo>
                <a:lnTo>
                  <a:pt x="6" y="62"/>
                </a:lnTo>
                <a:lnTo>
                  <a:pt x="7" y="64"/>
                </a:lnTo>
                <a:lnTo>
                  <a:pt x="8" y="67"/>
                </a:lnTo>
                <a:lnTo>
                  <a:pt x="8" y="70"/>
                </a:lnTo>
                <a:lnTo>
                  <a:pt x="9" y="73"/>
                </a:lnTo>
                <a:lnTo>
                  <a:pt x="11" y="76"/>
                </a:lnTo>
                <a:lnTo>
                  <a:pt x="12" y="79"/>
                </a:lnTo>
                <a:lnTo>
                  <a:pt x="14" y="82"/>
                </a:lnTo>
                <a:lnTo>
                  <a:pt x="14" y="85"/>
                </a:lnTo>
                <a:lnTo>
                  <a:pt x="16" y="87"/>
                </a:lnTo>
                <a:lnTo>
                  <a:pt x="17" y="90"/>
                </a:lnTo>
                <a:lnTo>
                  <a:pt x="19" y="93"/>
                </a:lnTo>
                <a:lnTo>
                  <a:pt x="19" y="96"/>
                </a:lnTo>
                <a:lnTo>
                  <a:pt x="20" y="98"/>
                </a:lnTo>
                <a:lnTo>
                  <a:pt x="20" y="101"/>
                </a:lnTo>
                <a:lnTo>
                  <a:pt x="21" y="104"/>
                </a:lnTo>
                <a:lnTo>
                  <a:pt x="21" y="106"/>
                </a:lnTo>
                <a:lnTo>
                  <a:pt x="21" y="109"/>
                </a:lnTo>
                <a:lnTo>
                  <a:pt x="21" y="112"/>
                </a:lnTo>
                <a:lnTo>
                  <a:pt x="21" y="114"/>
                </a:lnTo>
                <a:lnTo>
                  <a:pt x="21" y="117"/>
                </a:lnTo>
                <a:lnTo>
                  <a:pt x="20" y="120"/>
                </a:lnTo>
                <a:lnTo>
                  <a:pt x="20" y="123"/>
                </a:lnTo>
                <a:lnTo>
                  <a:pt x="18" y="125"/>
                </a:lnTo>
                <a:lnTo>
                  <a:pt x="16" y="128"/>
                </a:lnTo>
                <a:lnTo>
                  <a:pt x="14" y="130"/>
                </a:lnTo>
                <a:lnTo>
                  <a:pt x="16" y="131"/>
                </a:lnTo>
                <a:lnTo>
                  <a:pt x="19" y="131"/>
                </a:lnTo>
                <a:lnTo>
                  <a:pt x="21" y="131"/>
                </a:lnTo>
                <a:lnTo>
                  <a:pt x="24" y="131"/>
                </a:lnTo>
                <a:lnTo>
                  <a:pt x="26" y="131"/>
                </a:lnTo>
                <a:lnTo>
                  <a:pt x="29" y="130"/>
                </a:lnTo>
                <a:lnTo>
                  <a:pt x="31" y="129"/>
                </a:lnTo>
                <a:lnTo>
                  <a:pt x="34" y="128"/>
                </a:lnTo>
                <a:lnTo>
                  <a:pt x="37" y="126"/>
                </a:lnTo>
                <a:lnTo>
                  <a:pt x="39" y="125"/>
                </a:lnTo>
                <a:lnTo>
                  <a:pt x="42" y="123"/>
                </a:lnTo>
                <a:lnTo>
                  <a:pt x="44" y="121"/>
                </a:lnTo>
                <a:lnTo>
                  <a:pt x="47" y="118"/>
                </a:lnTo>
                <a:lnTo>
                  <a:pt x="49" y="116"/>
                </a:lnTo>
                <a:lnTo>
                  <a:pt x="51" y="114"/>
                </a:lnTo>
                <a:lnTo>
                  <a:pt x="52" y="111"/>
                </a:lnTo>
                <a:lnTo>
                  <a:pt x="55" y="108"/>
                </a:lnTo>
                <a:lnTo>
                  <a:pt x="55" y="105"/>
                </a:lnTo>
                <a:lnTo>
                  <a:pt x="55" y="101"/>
                </a:lnTo>
                <a:lnTo>
                  <a:pt x="56" y="98"/>
                </a:lnTo>
                <a:lnTo>
                  <a:pt x="57" y="96"/>
                </a:lnTo>
                <a:lnTo>
                  <a:pt x="57" y="93"/>
                </a:lnTo>
                <a:lnTo>
                  <a:pt x="57" y="90"/>
                </a:lnTo>
                <a:lnTo>
                  <a:pt x="57" y="87"/>
                </a:lnTo>
                <a:lnTo>
                  <a:pt x="57" y="85"/>
                </a:lnTo>
                <a:lnTo>
                  <a:pt x="57" y="82"/>
                </a:lnTo>
                <a:lnTo>
                  <a:pt x="57" y="79"/>
                </a:lnTo>
                <a:lnTo>
                  <a:pt x="57" y="76"/>
                </a:lnTo>
                <a:lnTo>
                  <a:pt x="57" y="74"/>
                </a:lnTo>
                <a:lnTo>
                  <a:pt x="57" y="71"/>
                </a:lnTo>
                <a:lnTo>
                  <a:pt x="57" y="68"/>
                </a:lnTo>
                <a:lnTo>
                  <a:pt x="56" y="65"/>
                </a:lnTo>
                <a:lnTo>
                  <a:pt x="56" y="63"/>
                </a:lnTo>
                <a:lnTo>
                  <a:pt x="55" y="60"/>
                </a:lnTo>
                <a:lnTo>
                  <a:pt x="53" y="57"/>
                </a:lnTo>
                <a:lnTo>
                  <a:pt x="52" y="55"/>
                </a:lnTo>
                <a:lnTo>
                  <a:pt x="50" y="52"/>
                </a:lnTo>
                <a:lnTo>
                  <a:pt x="49" y="49"/>
                </a:lnTo>
                <a:lnTo>
                  <a:pt x="48" y="46"/>
                </a:lnTo>
                <a:lnTo>
                  <a:pt x="47" y="44"/>
                </a:lnTo>
                <a:lnTo>
                  <a:pt x="45" y="41"/>
                </a:lnTo>
                <a:lnTo>
                  <a:pt x="43" y="38"/>
                </a:lnTo>
                <a:lnTo>
                  <a:pt x="42" y="35"/>
                </a:lnTo>
                <a:lnTo>
                  <a:pt x="39" y="33"/>
                </a:lnTo>
                <a:lnTo>
                  <a:pt x="37" y="30"/>
                </a:lnTo>
                <a:lnTo>
                  <a:pt x="35" y="27"/>
                </a:lnTo>
                <a:lnTo>
                  <a:pt x="33" y="22"/>
                </a:lnTo>
                <a:lnTo>
                  <a:pt x="31" y="19"/>
                </a:lnTo>
                <a:lnTo>
                  <a:pt x="30" y="16"/>
                </a:lnTo>
                <a:lnTo>
                  <a:pt x="29" y="14"/>
                </a:lnTo>
                <a:lnTo>
                  <a:pt x="27" y="11"/>
                </a:lnTo>
                <a:lnTo>
                  <a:pt x="26" y="8"/>
                </a:lnTo>
                <a:lnTo>
                  <a:pt x="25" y="5"/>
                </a:lnTo>
                <a:lnTo>
                  <a:pt x="25" y="3"/>
                </a:lnTo>
                <a:lnTo>
                  <a:pt x="27" y="2"/>
                </a:lnTo>
                <a:lnTo>
                  <a:pt x="25" y="0"/>
                </a:lnTo>
                <a:lnTo>
                  <a:pt x="22" y="0"/>
                </a:lnTo>
                <a:lnTo>
                  <a:pt x="20" y="1"/>
                </a:lnTo>
                <a:lnTo>
                  <a:pt x="19" y="1"/>
                </a:lnTo>
              </a:path>
            </a:pathLst>
          </a:custGeom>
          <a:solidFill>
            <a:schemeClr val="bg1"/>
          </a:solidFill>
          <a:ln w="127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42" name="Oval 34"/>
          <p:cNvSpPr>
            <a:spLocks noChangeArrowheads="1"/>
          </p:cNvSpPr>
          <p:nvPr/>
        </p:nvSpPr>
        <p:spPr bwMode="auto">
          <a:xfrm>
            <a:off x="6262688" y="4454525"/>
            <a:ext cx="25400" cy="160338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43" name="Oval 35"/>
          <p:cNvSpPr>
            <a:spLocks noChangeArrowheads="1"/>
          </p:cNvSpPr>
          <p:nvPr/>
        </p:nvSpPr>
        <p:spPr bwMode="auto">
          <a:xfrm>
            <a:off x="6265863" y="4625975"/>
            <a:ext cx="23812" cy="160338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44" name="Rectangle 36"/>
          <p:cNvSpPr>
            <a:spLocks noChangeArrowheads="1"/>
          </p:cNvSpPr>
          <p:nvPr/>
        </p:nvSpPr>
        <p:spPr bwMode="auto">
          <a:xfrm>
            <a:off x="6067425" y="4540250"/>
            <a:ext cx="60325" cy="13176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45" name="Rectangle 37"/>
          <p:cNvSpPr>
            <a:spLocks noChangeArrowheads="1"/>
          </p:cNvSpPr>
          <p:nvPr/>
        </p:nvSpPr>
        <p:spPr bwMode="auto">
          <a:xfrm>
            <a:off x="6145213" y="4603750"/>
            <a:ext cx="115887" cy="1746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46" name="Line 38"/>
          <p:cNvSpPr>
            <a:spLocks noChangeShapeType="1"/>
          </p:cNvSpPr>
          <p:nvPr/>
        </p:nvSpPr>
        <p:spPr bwMode="auto">
          <a:xfrm>
            <a:off x="5126038" y="3894138"/>
            <a:ext cx="442912" cy="4429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47" name="Rectangle 39"/>
          <p:cNvSpPr>
            <a:spLocks noChangeArrowheads="1"/>
          </p:cNvSpPr>
          <p:nvPr/>
        </p:nvSpPr>
        <p:spPr bwMode="auto">
          <a:xfrm>
            <a:off x="5765800" y="3533775"/>
            <a:ext cx="88900" cy="844550"/>
          </a:xfrm>
          <a:prstGeom prst="rect">
            <a:avLst/>
          </a:prstGeom>
          <a:gradFill rotWithShape="0">
            <a:gsLst>
              <a:gs pos="0">
                <a:srgbClr val="CECECE"/>
              </a:gs>
              <a:gs pos="100000">
                <a:srgbClr val="3D3D3D"/>
              </a:gs>
            </a:gsLst>
            <a:lin ang="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48" name="Freeform 40"/>
          <p:cNvSpPr>
            <a:spLocks/>
          </p:cNvSpPr>
          <p:nvPr/>
        </p:nvSpPr>
        <p:spPr bwMode="auto">
          <a:xfrm>
            <a:off x="5699125" y="3411538"/>
            <a:ext cx="233363" cy="111125"/>
          </a:xfrm>
          <a:custGeom>
            <a:avLst/>
            <a:gdLst>
              <a:gd name="T0" fmla="*/ 88 w 175"/>
              <a:gd name="T1" fmla="*/ 0 h 83"/>
              <a:gd name="T2" fmla="*/ 174 w 175"/>
              <a:gd name="T3" fmla="*/ 82 h 83"/>
              <a:gd name="T4" fmla="*/ 0 w 175"/>
              <a:gd name="T5" fmla="*/ 82 h 83"/>
              <a:gd name="T6" fmla="*/ 88 w 175"/>
              <a:gd name="T7" fmla="*/ 0 h 83"/>
              <a:gd name="T8" fmla="*/ 0 60000 65536"/>
              <a:gd name="T9" fmla="*/ 0 60000 65536"/>
              <a:gd name="T10" fmla="*/ 0 60000 65536"/>
              <a:gd name="T11" fmla="*/ 0 60000 65536"/>
              <a:gd name="T12" fmla="*/ 0 w 175"/>
              <a:gd name="T13" fmla="*/ 0 h 83"/>
              <a:gd name="T14" fmla="*/ 175 w 175"/>
              <a:gd name="T15" fmla="*/ 83 h 8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75" h="83">
                <a:moveTo>
                  <a:pt x="88" y="0"/>
                </a:moveTo>
                <a:lnTo>
                  <a:pt x="174" y="82"/>
                </a:lnTo>
                <a:lnTo>
                  <a:pt x="0" y="82"/>
                </a:lnTo>
                <a:lnTo>
                  <a:pt x="88" y="0"/>
                </a:lnTo>
              </a:path>
            </a:pathLst>
          </a:custGeom>
          <a:gradFill rotWithShape="0">
            <a:gsLst>
              <a:gs pos="0">
                <a:srgbClr val="CECECE"/>
              </a:gs>
              <a:gs pos="50000">
                <a:srgbClr val="3D3D3D"/>
              </a:gs>
              <a:gs pos="100000">
                <a:srgbClr val="CECECE"/>
              </a:gs>
            </a:gsLst>
            <a:lin ang="18900000" scaled="1"/>
          </a:gradFill>
          <a:ln w="127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49" name="Rectangle 41"/>
          <p:cNvSpPr>
            <a:spLocks noChangeArrowheads="1"/>
          </p:cNvSpPr>
          <p:nvPr/>
        </p:nvSpPr>
        <p:spPr bwMode="auto">
          <a:xfrm>
            <a:off x="1752600" y="5580063"/>
            <a:ext cx="177800" cy="40005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50" name="Rectangle 42"/>
          <p:cNvSpPr>
            <a:spLocks noChangeArrowheads="1"/>
          </p:cNvSpPr>
          <p:nvPr/>
        </p:nvSpPr>
        <p:spPr bwMode="auto">
          <a:xfrm>
            <a:off x="636588" y="5576888"/>
            <a:ext cx="179387" cy="403225"/>
          </a:xfrm>
          <a:prstGeom prst="rect">
            <a:avLst/>
          </a:prstGeom>
          <a:solidFill>
            <a:schemeClr val="tx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51" name="Rectangle 43" descr="Light vertical"/>
          <p:cNvSpPr>
            <a:spLocks noChangeArrowheads="1"/>
          </p:cNvSpPr>
          <p:nvPr/>
        </p:nvSpPr>
        <p:spPr bwMode="auto">
          <a:xfrm>
            <a:off x="773113" y="4186238"/>
            <a:ext cx="996950" cy="1144587"/>
          </a:xfrm>
          <a:prstGeom prst="rect">
            <a:avLst/>
          </a:prstGeom>
          <a:pattFill prst="ltVert">
            <a:fgClr>
              <a:schemeClr val="folHlink"/>
            </a:fgClr>
            <a:bgClr>
              <a:schemeClr val="bg1"/>
            </a:bgClr>
          </a:patt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52" name="Rectangle 44"/>
          <p:cNvSpPr>
            <a:spLocks noChangeArrowheads="1"/>
          </p:cNvSpPr>
          <p:nvPr/>
        </p:nvSpPr>
        <p:spPr bwMode="auto">
          <a:xfrm>
            <a:off x="871538" y="5080000"/>
            <a:ext cx="800100" cy="647700"/>
          </a:xfrm>
          <a:prstGeom prst="rect">
            <a:avLst/>
          </a:prstGeom>
          <a:gradFill rotWithShape="0">
            <a:gsLst>
              <a:gs pos="0">
                <a:srgbClr val="CECECE"/>
              </a:gs>
              <a:gs pos="100000">
                <a:srgbClr val="3D3D3D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53" name="Rectangle 45" descr="Dark horizontal"/>
          <p:cNvSpPr>
            <a:spLocks noChangeArrowheads="1"/>
          </p:cNvSpPr>
          <p:nvPr/>
        </p:nvSpPr>
        <p:spPr bwMode="auto">
          <a:xfrm>
            <a:off x="965200" y="5270500"/>
            <a:ext cx="619125" cy="365125"/>
          </a:xfrm>
          <a:prstGeom prst="rect">
            <a:avLst/>
          </a:prstGeom>
          <a:pattFill prst="dkHorz">
            <a:fgClr>
              <a:schemeClr val="tx2"/>
            </a:fgClr>
            <a:bgClr>
              <a:schemeClr val="bg1"/>
            </a:bgClr>
          </a:patt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46"/>
          <p:cNvGrpSpPr>
            <a:grpSpLocks/>
          </p:cNvGrpSpPr>
          <p:nvPr/>
        </p:nvGrpSpPr>
        <p:grpSpPr bwMode="auto">
          <a:xfrm>
            <a:off x="1698625" y="5343525"/>
            <a:ext cx="257175" cy="363538"/>
            <a:chOff x="1050" y="2914"/>
            <a:chExt cx="193" cy="273"/>
          </a:xfrm>
        </p:grpSpPr>
        <p:sp>
          <p:nvSpPr>
            <p:cNvPr id="13409" name="Rectangle 47"/>
            <p:cNvSpPr>
              <a:spLocks noChangeArrowheads="1"/>
            </p:cNvSpPr>
            <p:nvPr/>
          </p:nvSpPr>
          <p:spPr bwMode="auto">
            <a:xfrm>
              <a:off x="1050" y="2914"/>
              <a:ext cx="193" cy="273"/>
            </a:xfrm>
            <a:prstGeom prst="rect">
              <a:avLst/>
            </a:prstGeom>
            <a:gradFill rotWithShape="0">
              <a:gsLst>
                <a:gs pos="0">
                  <a:srgbClr val="CECECE"/>
                </a:gs>
                <a:gs pos="100000">
                  <a:srgbClr val="3D3D3D"/>
                </a:gs>
              </a:gsLst>
              <a:lin ang="27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10" name="Oval 48"/>
            <p:cNvSpPr>
              <a:spLocks noChangeArrowheads="1"/>
            </p:cNvSpPr>
            <p:nvPr/>
          </p:nvSpPr>
          <p:spPr bwMode="auto">
            <a:xfrm>
              <a:off x="1090" y="2992"/>
              <a:ext cx="127" cy="131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585788" y="5343525"/>
            <a:ext cx="260350" cy="363538"/>
            <a:chOff x="219" y="2914"/>
            <a:chExt cx="194" cy="273"/>
          </a:xfrm>
        </p:grpSpPr>
        <p:sp>
          <p:nvSpPr>
            <p:cNvPr id="13407" name="Rectangle 50"/>
            <p:cNvSpPr>
              <a:spLocks noChangeArrowheads="1"/>
            </p:cNvSpPr>
            <p:nvPr/>
          </p:nvSpPr>
          <p:spPr bwMode="auto">
            <a:xfrm>
              <a:off x="219" y="2914"/>
              <a:ext cx="194" cy="273"/>
            </a:xfrm>
            <a:prstGeom prst="rect">
              <a:avLst/>
            </a:prstGeom>
            <a:gradFill rotWithShape="0">
              <a:gsLst>
                <a:gs pos="0">
                  <a:srgbClr val="CECECE"/>
                </a:gs>
                <a:gs pos="100000">
                  <a:srgbClr val="3D3D3D"/>
                </a:gs>
              </a:gsLst>
              <a:lin ang="27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08" name="Oval 51"/>
            <p:cNvSpPr>
              <a:spLocks noChangeArrowheads="1"/>
            </p:cNvSpPr>
            <p:nvPr/>
          </p:nvSpPr>
          <p:spPr bwMode="auto">
            <a:xfrm>
              <a:off x="260" y="2992"/>
              <a:ext cx="128" cy="131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3356" name="Rectangle 52"/>
          <p:cNvSpPr>
            <a:spLocks noChangeArrowheads="1"/>
          </p:cNvSpPr>
          <p:nvPr/>
        </p:nvSpPr>
        <p:spPr bwMode="auto">
          <a:xfrm>
            <a:off x="871538" y="4703763"/>
            <a:ext cx="800100" cy="365125"/>
          </a:xfrm>
          <a:prstGeom prst="rect">
            <a:avLst/>
          </a:prstGeom>
          <a:gradFill rotWithShape="0">
            <a:gsLst>
              <a:gs pos="0">
                <a:srgbClr val="CECECE"/>
              </a:gs>
              <a:gs pos="100000">
                <a:srgbClr val="3D3D3D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57" name="Rectangle 53"/>
          <p:cNvSpPr>
            <a:spLocks noChangeArrowheads="1"/>
          </p:cNvSpPr>
          <p:nvPr/>
        </p:nvSpPr>
        <p:spPr bwMode="auto">
          <a:xfrm>
            <a:off x="931863" y="4773613"/>
            <a:ext cx="298450" cy="23653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58" name="Rectangle 54"/>
          <p:cNvSpPr>
            <a:spLocks noChangeArrowheads="1"/>
          </p:cNvSpPr>
          <p:nvPr/>
        </p:nvSpPr>
        <p:spPr bwMode="auto">
          <a:xfrm>
            <a:off x="1308100" y="4773613"/>
            <a:ext cx="298450" cy="23971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59" name="Rectangle 55"/>
          <p:cNvSpPr>
            <a:spLocks noChangeArrowheads="1"/>
          </p:cNvSpPr>
          <p:nvPr/>
        </p:nvSpPr>
        <p:spPr bwMode="auto">
          <a:xfrm>
            <a:off x="723900" y="4149725"/>
            <a:ext cx="1085850" cy="87313"/>
          </a:xfrm>
          <a:prstGeom prst="rect">
            <a:avLst/>
          </a:prstGeom>
          <a:solidFill>
            <a:schemeClr val="tx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60" name="Rectangle 56"/>
          <p:cNvSpPr>
            <a:spLocks noChangeArrowheads="1"/>
          </p:cNvSpPr>
          <p:nvPr/>
        </p:nvSpPr>
        <p:spPr bwMode="auto">
          <a:xfrm>
            <a:off x="582613" y="5670550"/>
            <a:ext cx="1374775" cy="139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61" name="Rectangle 57"/>
          <p:cNvSpPr>
            <a:spLocks noChangeArrowheads="1"/>
          </p:cNvSpPr>
          <p:nvPr/>
        </p:nvSpPr>
        <p:spPr bwMode="auto">
          <a:xfrm>
            <a:off x="5632450" y="4510088"/>
            <a:ext cx="336550" cy="26987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62" name="Rectangle 58"/>
          <p:cNvSpPr>
            <a:spLocks noChangeArrowheads="1"/>
          </p:cNvSpPr>
          <p:nvPr/>
        </p:nvSpPr>
        <p:spPr bwMode="auto">
          <a:xfrm>
            <a:off x="5637213" y="4702175"/>
            <a:ext cx="333375" cy="25400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63" name="Rectangle 59"/>
          <p:cNvSpPr>
            <a:spLocks noChangeArrowheads="1"/>
          </p:cNvSpPr>
          <p:nvPr/>
        </p:nvSpPr>
        <p:spPr bwMode="auto">
          <a:xfrm>
            <a:off x="5632450" y="4600575"/>
            <a:ext cx="336550" cy="31750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" name="Group 60"/>
          <p:cNvGrpSpPr>
            <a:grpSpLocks/>
          </p:cNvGrpSpPr>
          <p:nvPr/>
        </p:nvGrpSpPr>
        <p:grpSpPr bwMode="auto">
          <a:xfrm>
            <a:off x="5172075" y="4513263"/>
            <a:ext cx="306388" cy="398462"/>
            <a:chOff x="3646" y="2294"/>
            <a:chExt cx="229" cy="296"/>
          </a:xfrm>
        </p:grpSpPr>
        <p:sp>
          <p:nvSpPr>
            <p:cNvPr id="13391" name="Rectangle 61"/>
            <p:cNvSpPr>
              <a:spLocks noChangeArrowheads="1"/>
            </p:cNvSpPr>
            <p:nvPr/>
          </p:nvSpPr>
          <p:spPr bwMode="auto">
            <a:xfrm rot="-1380000">
              <a:off x="3679" y="2441"/>
              <a:ext cx="21" cy="5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92" name="Rectangle 62"/>
            <p:cNvSpPr>
              <a:spLocks noChangeArrowheads="1"/>
            </p:cNvSpPr>
            <p:nvPr/>
          </p:nvSpPr>
          <p:spPr bwMode="auto">
            <a:xfrm rot="4440000">
              <a:off x="3713" y="2387"/>
              <a:ext cx="22" cy="5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93" name="Rectangle 63"/>
            <p:cNvSpPr>
              <a:spLocks noChangeArrowheads="1"/>
            </p:cNvSpPr>
            <p:nvPr/>
          </p:nvSpPr>
          <p:spPr bwMode="auto">
            <a:xfrm>
              <a:off x="3826" y="2491"/>
              <a:ext cx="22" cy="5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94" name="Rectangle 64"/>
            <p:cNvSpPr>
              <a:spLocks noChangeArrowheads="1"/>
            </p:cNvSpPr>
            <p:nvPr/>
          </p:nvSpPr>
          <p:spPr bwMode="auto">
            <a:xfrm rot="-7200000">
              <a:off x="3709" y="2365"/>
              <a:ext cx="22" cy="5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95" name="Rectangle 65"/>
            <p:cNvSpPr>
              <a:spLocks noChangeArrowheads="1"/>
            </p:cNvSpPr>
            <p:nvPr/>
          </p:nvSpPr>
          <p:spPr bwMode="auto">
            <a:xfrm>
              <a:off x="3842" y="2412"/>
              <a:ext cx="33" cy="2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96" name="Rectangle 66"/>
            <p:cNvSpPr>
              <a:spLocks noChangeArrowheads="1"/>
            </p:cNvSpPr>
            <p:nvPr/>
          </p:nvSpPr>
          <p:spPr bwMode="auto">
            <a:xfrm rot="3060000">
              <a:off x="3745" y="2420"/>
              <a:ext cx="23" cy="5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97" name="Rectangle 67"/>
            <p:cNvSpPr>
              <a:spLocks noChangeArrowheads="1"/>
            </p:cNvSpPr>
            <p:nvPr/>
          </p:nvSpPr>
          <p:spPr bwMode="auto">
            <a:xfrm rot="-1740000">
              <a:off x="3842" y="2431"/>
              <a:ext cx="19" cy="5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98" name="Rectangle 68"/>
            <p:cNvSpPr>
              <a:spLocks noChangeArrowheads="1"/>
            </p:cNvSpPr>
            <p:nvPr/>
          </p:nvSpPr>
          <p:spPr bwMode="auto">
            <a:xfrm rot="6000000">
              <a:off x="3734" y="2472"/>
              <a:ext cx="22" cy="5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99" name="Rectangle 69"/>
            <p:cNvSpPr>
              <a:spLocks noChangeArrowheads="1"/>
            </p:cNvSpPr>
            <p:nvPr/>
          </p:nvSpPr>
          <p:spPr bwMode="auto">
            <a:xfrm rot="9780000">
              <a:off x="3791" y="2421"/>
              <a:ext cx="20" cy="5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00" name="Rectangle 70"/>
            <p:cNvSpPr>
              <a:spLocks noChangeArrowheads="1"/>
            </p:cNvSpPr>
            <p:nvPr/>
          </p:nvSpPr>
          <p:spPr bwMode="auto">
            <a:xfrm>
              <a:off x="3782" y="2499"/>
              <a:ext cx="20" cy="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01" name="Rectangle 71"/>
            <p:cNvSpPr>
              <a:spLocks noChangeArrowheads="1"/>
            </p:cNvSpPr>
            <p:nvPr/>
          </p:nvSpPr>
          <p:spPr bwMode="auto">
            <a:xfrm rot="6900000">
              <a:off x="3752" y="2338"/>
              <a:ext cx="26" cy="7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02" name="Rectangle 72"/>
            <p:cNvSpPr>
              <a:spLocks noChangeArrowheads="1"/>
            </p:cNvSpPr>
            <p:nvPr/>
          </p:nvSpPr>
          <p:spPr bwMode="auto">
            <a:xfrm rot="-4620000">
              <a:off x="3697" y="2330"/>
              <a:ext cx="21" cy="4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03" name="Rectangle 73"/>
            <p:cNvSpPr>
              <a:spLocks noChangeArrowheads="1"/>
            </p:cNvSpPr>
            <p:nvPr/>
          </p:nvSpPr>
          <p:spPr bwMode="auto">
            <a:xfrm>
              <a:off x="3659" y="2353"/>
              <a:ext cx="20" cy="5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04" name="Rectangle 74"/>
            <p:cNvSpPr>
              <a:spLocks noChangeArrowheads="1"/>
            </p:cNvSpPr>
            <p:nvPr/>
          </p:nvSpPr>
          <p:spPr bwMode="auto">
            <a:xfrm rot="-3840000">
              <a:off x="3663" y="2277"/>
              <a:ext cx="20" cy="5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05" name="Rectangle 75"/>
            <p:cNvSpPr>
              <a:spLocks noChangeArrowheads="1"/>
            </p:cNvSpPr>
            <p:nvPr/>
          </p:nvSpPr>
          <p:spPr bwMode="auto">
            <a:xfrm rot="2220000">
              <a:off x="3843" y="2535"/>
              <a:ext cx="20" cy="5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06" name="Rectangle 76"/>
            <p:cNvSpPr>
              <a:spLocks noChangeArrowheads="1"/>
            </p:cNvSpPr>
            <p:nvPr/>
          </p:nvSpPr>
          <p:spPr bwMode="auto">
            <a:xfrm>
              <a:off x="3806" y="2357"/>
              <a:ext cx="12" cy="6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3365" name="Freeform 77"/>
          <p:cNvSpPr>
            <a:spLocks/>
          </p:cNvSpPr>
          <p:nvPr/>
        </p:nvSpPr>
        <p:spPr bwMode="auto">
          <a:xfrm>
            <a:off x="5164138" y="4462463"/>
            <a:ext cx="331787" cy="512762"/>
          </a:xfrm>
          <a:custGeom>
            <a:avLst/>
            <a:gdLst>
              <a:gd name="T0" fmla="*/ 0 w 248"/>
              <a:gd name="T1" fmla="*/ 0 h 383"/>
              <a:gd name="T2" fmla="*/ 0 w 248"/>
              <a:gd name="T3" fmla="*/ 229 h 383"/>
              <a:gd name="T4" fmla="*/ 247 w 248"/>
              <a:gd name="T5" fmla="*/ 382 h 383"/>
              <a:gd name="T6" fmla="*/ 247 w 248"/>
              <a:gd name="T7" fmla="*/ 0 h 383"/>
              <a:gd name="T8" fmla="*/ 0 w 248"/>
              <a:gd name="T9" fmla="*/ 0 h 38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8"/>
              <a:gd name="T16" fmla="*/ 0 h 383"/>
              <a:gd name="T17" fmla="*/ 248 w 248"/>
              <a:gd name="T18" fmla="*/ 383 h 38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8" h="383">
                <a:moveTo>
                  <a:pt x="0" y="0"/>
                </a:moveTo>
                <a:lnTo>
                  <a:pt x="0" y="229"/>
                </a:lnTo>
                <a:lnTo>
                  <a:pt x="247" y="382"/>
                </a:lnTo>
                <a:lnTo>
                  <a:pt x="247" y="0"/>
                </a:lnTo>
                <a:lnTo>
                  <a:pt x="0" y="0"/>
                </a:lnTo>
              </a:path>
            </a:pathLst>
          </a:custGeom>
          <a:noFill/>
          <a:ln w="127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66" name="Line 78"/>
          <p:cNvSpPr>
            <a:spLocks noChangeShapeType="1"/>
          </p:cNvSpPr>
          <p:nvPr/>
        </p:nvSpPr>
        <p:spPr bwMode="auto">
          <a:xfrm flipH="1" flipV="1">
            <a:off x="5924550" y="5672138"/>
            <a:ext cx="0" cy="3540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67" name="Line 79"/>
          <p:cNvSpPr>
            <a:spLocks noChangeShapeType="1"/>
          </p:cNvSpPr>
          <p:nvPr/>
        </p:nvSpPr>
        <p:spPr bwMode="auto">
          <a:xfrm>
            <a:off x="6102350" y="4395788"/>
            <a:ext cx="71278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68" name="Line 80"/>
          <p:cNvSpPr>
            <a:spLocks noChangeShapeType="1"/>
          </p:cNvSpPr>
          <p:nvPr/>
        </p:nvSpPr>
        <p:spPr bwMode="auto">
          <a:xfrm>
            <a:off x="6127750" y="4862513"/>
            <a:ext cx="711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69" name="Line 81"/>
          <p:cNvSpPr>
            <a:spLocks noChangeShapeType="1"/>
          </p:cNvSpPr>
          <p:nvPr/>
        </p:nvSpPr>
        <p:spPr bwMode="auto">
          <a:xfrm flipV="1">
            <a:off x="6591300" y="3902075"/>
            <a:ext cx="0" cy="482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70" name="Line 82"/>
          <p:cNvSpPr>
            <a:spLocks noChangeShapeType="1"/>
          </p:cNvSpPr>
          <p:nvPr/>
        </p:nvSpPr>
        <p:spPr bwMode="auto">
          <a:xfrm flipV="1">
            <a:off x="6591300" y="4867275"/>
            <a:ext cx="0" cy="7493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71" name="Line 83"/>
          <p:cNvSpPr>
            <a:spLocks noChangeShapeType="1"/>
          </p:cNvSpPr>
          <p:nvPr/>
        </p:nvSpPr>
        <p:spPr bwMode="auto">
          <a:xfrm>
            <a:off x="6581775" y="5616575"/>
            <a:ext cx="215106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72" name="Line 84"/>
          <p:cNvSpPr>
            <a:spLocks noChangeShapeType="1"/>
          </p:cNvSpPr>
          <p:nvPr/>
        </p:nvSpPr>
        <p:spPr bwMode="auto">
          <a:xfrm>
            <a:off x="6162675" y="3902075"/>
            <a:ext cx="257016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73" name="Line 85"/>
          <p:cNvSpPr>
            <a:spLocks noChangeShapeType="1"/>
          </p:cNvSpPr>
          <p:nvPr/>
        </p:nvSpPr>
        <p:spPr bwMode="auto">
          <a:xfrm flipV="1">
            <a:off x="6162675" y="2832100"/>
            <a:ext cx="2570163" cy="10699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74" name="Line 86"/>
          <p:cNvSpPr>
            <a:spLocks noChangeShapeType="1"/>
          </p:cNvSpPr>
          <p:nvPr/>
        </p:nvSpPr>
        <p:spPr bwMode="auto">
          <a:xfrm>
            <a:off x="8518525" y="4545013"/>
            <a:ext cx="428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75" name="Line 87"/>
          <p:cNvSpPr>
            <a:spLocks noChangeShapeType="1"/>
          </p:cNvSpPr>
          <p:nvPr/>
        </p:nvSpPr>
        <p:spPr bwMode="auto">
          <a:xfrm flipV="1">
            <a:off x="8518525" y="4438650"/>
            <a:ext cx="214313" cy="106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76" name="Line 88"/>
          <p:cNvSpPr>
            <a:spLocks noChangeShapeType="1"/>
          </p:cNvSpPr>
          <p:nvPr/>
        </p:nvSpPr>
        <p:spPr bwMode="auto">
          <a:xfrm flipV="1">
            <a:off x="8732838" y="4545013"/>
            <a:ext cx="214312" cy="107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77" name="Line 89"/>
          <p:cNvSpPr>
            <a:spLocks noChangeShapeType="1"/>
          </p:cNvSpPr>
          <p:nvPr/>
        </p:nvSpPr>
        <p:spPr bwMode="auto">
          <a:xfrm>
            <a:off x="8732838" y="4652963"/>
            <a:ext cx="0" cy="1069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78" name="Line 90"/>
          <p:cNvSpPr>
            <a:spLocks noChangeShapeType="1"/>
          </p:cNvSpPr>
          <p:nvPr/>
        </p:nvSpPr>
        <p:spPr bwMode="auto">
          <a:xfrm>
            <a:off x="8732838" y="2711450"/>
            <a:ext cx="0" cy="1739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79" name="AutoShape 91" descr="Zig zag"/>
          <p:cNvSpPr>
            <a:spLocks noChangeArrowheads="1"/>
          </p:cNvSpPr>
          <p:nvPr/>
        </p:nvSpPr>
        <p:spPr bwMode="auto">
          <a:xfrm>
            <a:off x="6554788" y="4456113"/>
            <a:ext cx="625475" cy="357187"/>
          </a:xfrm>
          <a:prstGeom prst="notchedRightArrow">
            <a:avLst>
              <a:gd name="adj1" fmla="val 50000"/>
              <a:gd name="adj2" fmla="val 43778"/>
            </a:avLst>
          </a:prstGeom>
          <a:pattFill prst="zigZag">
            <a:fgClr>
              <a:schemeClr val="bg2"/>
            </a:fgClr>
            <a:bgClr>
              <a:srgbClr val="FFFFFF"/>
            </a:bgClr>
          </a:patt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80" name="Rectangle 92"/>
          <p:cNvSpPr>
            <a:spLocks noChangeArrowheads="1"/>
          </p:cNvSpPr>
          <p:nvPr/>
        </p:nvSpPr>
        <p:spPr bwMode="auto">
          <a:xfrm>
            <a:off x="7724466" y="3295650"/>
            <a:ext cx="884860" cy="2436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sr-Latn-RS" sz="1000" b="1" dirty="0" smtClean="0">
                <a:latin typeface="Times New Roman" pitchFamily="18" charset="0"/>
              </a:rPr>
              <a:t>Farma pilića</a:t>
            </a:r>
            <a:endParaRPr lang="en-US" sz="1000" b="1" dirty="0">
              <a:latin typeface="Times New Roman" pitchFamily="18" charset="0"/>
            </a:endParaRPr>
          </a:p>
        </p:txBody>
      </p:sp>
      <p:sp>
        <p:nvSpPr>
          <p:cNvPr id="13381" name="Oval 94"/>
          <p:cNvSpPr>
            <a:spLocks noChangeArrowheads="1"/>
          </p:cNvSpPr>
          <p:nvPr/>
        </p:nvSpPr>
        <p:spPr bwMode="auto">
          <a:xfrm>
            <a:off x="8001000" y="4038600"/>
            <a:ext cx="457200" cy="457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82" name="Oval 96"/>
          <p:cNvSpPr>
            <a:spLocks noChangeArrowheads="1"/>
          </p:cNvSpPr>
          <p:nvPr/>
        </p:nvSpPr>
        <p:spPr bwMode="auto">
          <a:xfrm>
            <a:off x="8204200" y="4038600"/>
            <a:ext cx="50800" cy="1905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83" name="Oval 97"/>
          <p:cNvSpPr>
            <a:spLocks noChangeArrowheads="1"/>
          </p:cNvSpPr>
          <p:nvPr/>
        </p:nvSpPr>
        <p:spPr bwMode="auto">
          <a:xfrm>
            <a:off x="8204200" y="4292600"/>
            <a:ext cx="50800" cy="1905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84" name="Oval 98"/>
          <p:cNvSpPr>
            <a:spLocks noChangeArrowheads="1"/>
          </p:cNvSpPr>
          <p:nvPr/>
        </p:nvSpPr>
        <p:spPr bwMode="auto">
          <a:xfrm>
            <a:off x="8255000" y="4241800"/>
            <a:ext cx="203200" cy="635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85" name="Oval 99"/>
          <p:cNvSpPr>
            <a:spLocks noChangeArrowheads="1"/>
          </p:cNvSpPr>
          <p:nvPr/>
        </p:nvSpPr>
        <p:spPr bwMode="auto">
          <a:xfrm>
            <a:off x="8013700" y="4241800"/>
            <a:ext cx="203200" cy="635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86" name="Oval 95"/>
          <p:cNvSpPr>
            <a:spLocks noChangeArrowheads="1"/>
          </p:cNvSpPr>
          <p:nvPr/>
        </p:nvSpPr>
        <p:spPr bwMode="auto">
          <a:xfrm>
            <a:off x="8191500" y="4229100"/>
            <a:ext cx="76200" cy="76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6036" name="AutoShape 100"/>
          <p:cNvSpPr>
            <a:spLocks noChangeArrowheads="1"/>
          </p:cNvSpPr>
          <p:nvPr/>
        </p:nvSpPr>
        <p:spPr bwMode="auto">
          <a:xfrm>
            <a:off x="292100" y="1003300"/>
            <a:ext cx="2641600" cy="736600"/>
          </a:xfrm>
          <a:prstGeom prst="wedgeRoundRectCallout">
            <a:avLst>
              <a:gd name="adj1" fmla="val 28667"/>
              <a:gd name="adj2" fmla="val 131032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sr-Latn-RS" dirty="0" smtClean="0"/>
              <a:t>Doprema i uskladištenje peleta</a:t>
            </a:r>
            <a:endParaRPr lang="en-US" dirty="0"/>
          </a:p>
        </p:txBody>
      </p:sp>
      <p:sp>
        <p:nvSpPr>
          <p:cNvPr id="296037" name="AutoShape 101"/>
          <p:cNvSpPr>
            <a:spLocks noChangeArrowheads="1"/>
          </p:cNvSpPr>
          <p:nvPr/>
        </p:nvSpPr>
        <p:spPr bwMode="auto">
          <a:xfrm>
            <a:off x="3213100" y="1358900"/>
            <a:ext cx="3015084" cy="1061988"/>
          </a:xfrm>
          <a:prstGeom prst="wedgeRoundRectCallout">
            <a:avLst>
              <a:gd name="adj1" fmla="val 31234"/>
              <a:gd name="adj2" fmla="val 141115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sr-Latn-RS" dirty="0" smtClean="0"/>
              <a:t>Ložište sa izmenjivačem toplote iuključujući i postupanje sa pepelom</a:t>
            </a:r>
            <a:endParaRPr lang="en-US" dirty="0"/>
          </a:p>
        </p:txBody>
      </p:sp>
      <p:sp>
        <p:nvSpPr>
          <p:cNvPr id="296038" name="AutoShape 102"/>
          <p:cNvSpPr>
            <a:spLocks noChangeArrowheads="1"/>
          </p:cNvSpPr>
          <p:nvPr/>
        </p:nvSpPr>
        <p:spPr bwMode="auto">
          <a:xfrm>
            <a:off x="6444208" y="1663700"/>
            <a:ext cx="2407692" cy="711200"/>
          </a:xfrm>
          <a:prstGeom prst="wedgeRoundRectCallout">
            <a:avLst>
              <a:gd name="adj1" fmla="val -28870"/>
              <a:gd name="adj2" fmla="val 291069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sr-Latn-RS" dirty="0" smtClean="0"/>
              <a:t>Distribucija zagrejanog vazduha</a:t>
            </a:r>
            <a:endParaRPr lang="en-US" dirty="0"/>
          </a:p>
        </p:txBody>
      </p:sp>
      <p:sp>
        <p:nvSpPr>
          <p:cNvPr id="296039" name="AutoShape 103"/>
          <p:cNvSpPr>
            <a:spLocks noChangeArrowheads="1"/>
          </p:cNvSpPr>
          <p:nvPr/>
        </p:nvSpPr>
        <p:spPr bwMode="auto">
          <a:xfrm>
            <a:off x="3657600" y="6096000"/>
            <a:ext cx="2184400" cy="711200"/>
          </a:xfrm>
          <a:prstGeom prst="wedgeRoundRectCallout">
            <a:avLst>
              <a:gd name="adj1" fmla="val 30014"/>
              <a:gd name="adj2" fmla="val -85713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sr-Latn-RS" dirty="0" smtClean="0"/>
              <a:t>Upravljanje i kontrola procesa</a:t>
            </a:r>
            <a:endParaRPr lang="en-US" dirty="0"/>
          </a:p>
        </p:txBody>
      </p:sp>
      <p:sp>
        <p:nvSpPr>
          <p:cNvPr id="101" name="TextBox 100"/>
          <p:cNvSpPr txBox="1"/>
          <p:nvPr/>
        </p:nvSpPr>
        <p:spPr>
          <a:xfrm>
            <a:off x="1475656" y="260648"/>
            <a:ext cx="6552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3200" b="1" dirty="0" smtClean="0">
                <a:latin typeface="Garamond" pitchFamily="18" charset="0"/>
              </a:rPr>
              <a:t>GREJANJE AGROPELETOM</a:t>
            </a:r>
            <a:endParaRPr lang="en-US" sz="3200" b="1" dirty="0"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036" grpId="0" animBg="1"/>
      <p:bldP spid="296037" grpId="0" animBg="1"/>
      <p:bldP spid="296038" grpId="0" animBg="1"/>
      <p:bldP spid="29603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sr-Latn-RS" sz="3600" dirty="0" smtClean="0">
                <a:solidFill>
                  <a:schemeClr val="bg1"/>
                </a:solidFill>
                <a:latin typeface="Garamond" pitchFamily="18" charset="0"/>
              </a:rPr>
              <a:t>GREJANJE AGROPELETOM</a:t>
            </a:r>
            <a:endParaRPr lang="fr-CA" sz="3600" dirty="0" smtClean="0">
              <a:solidFill>
                <a:schemeClr val="bg1"/>
              </a:solidFill>
              <a:latin typeface="Garamond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39552" y="4797152"/>
            <a:ext cx="3744416" cy="1512168"/>
          </a:xfrm>
        </p:spPr>
        <p:txBody>
          <a:bodyPr rtlCol="0">
            <a:normAutofit fontScale="62500" lnSpcReduction="20000"/>
          </a:bodyPr>
          <a:lstStyle/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  <a:defRPr/>
            </a:pPr>
            <a:r>
              <a:rPr lang="sr-Latn-R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aramond" pitchFamily="18" charset="0"/>
              </a:rPr>
              <a:t>Prikazani su zagrejači vazduha u radu na farmama za tov pilića u Sloveniji. Gorionik je automatski, hlađen vodom. Pelete se ubacuju ručno u dnevni rezervoar.</a:t>
            </a:r>
            <a:endParaRPr lang="en-US" sz="2800" baseline="30000" dirty="0" smtClean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340768"/>
            <a:ext cx="4716015" cy="3135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1340768"/>
            <a:ext cx="2555329" cy="1699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3356618"/>
            <a:ext cx="4308226" cy="2864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sr-Latn-RS" sz="3600" dirty="0" smtClean="0">
                <a:solidFill>
                  <a:schemeClr val="bg1"/>
                </a:solidFill>
                <a:latin typeface="Garamond" pitchFamily="18" charset="0"/>
              </a:rPr>
              <a:t>UŠTEDE U ODNOSU NA GREJANJE GASOM</a:t>
            </a:r>
            <a:endParaRPr lang="fr-CA" sz="3600" dirty="0" smtClean="0">
              <a:solidFill>
                <a:schemeClr val="bg1"/>
              </a:solidFill>
              <a:latin typeface="Garamond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089151"/>
            <a:ext cx="8229600" cy="3428082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r-Latn-R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aramond" pitchFamily="18" charset="0"/>
              </a:rPr>
              <a:t>Invseticioni troškovi za postrojenja su do 3 puta veći nego za gasno grejanje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r-Latn-R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aramond" pitchFamily="18" charset="0"/>
              </a:rPr>
              <a:t>Proračunati pogonski troškovi su manji: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r-Latn-R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aramond" pitchFamily="18" charset="0"/>
              </a:rPr>
              <a:t>Na farmi sa lošijom izolacijom i skupljim gasom – 40%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r-Latn-R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aramond" pitchFamily="18" charset="0"/>
              </a:rPr>
              <a:t>Na farmi sa boljom izolacijom i jeftinijim gasom - 23% 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r-Latn-R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aramond" pitchFamily="18" charset="0"/>
              </a:rPr>
              <a:t>Otplata troškova postavljanja uređaja za grejanje 4 do 7 godina</a:t>
            </a:r>
            <a:endParaRPr lang="sr-Latn-RS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Garamond" pitchFamily="18" charset="0"/>
            </a:endParaRPr>
          </a:p>
          <a:p>
            <a:pPr marL="0" indent="0" algn="ctr" fontAlgn="auto">
              <a:spcAft>
                <a:spcPts val="0"/>
              </a:spcAft>
              <a:buNone/>
              <a:defRPr/>
            </a:pPr>
            <a:endParaRPr lang="sr-Latn-RS" sz="2800" b="1" dirty="0" smtClean="0">
              <a:solidFill>
                <a:srgbClr val="FF0000"/>
              </a:solidFill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sr-Latn-RS" sz="3600" dirty="0" smtClean="0">
                <a:solidFill>
                  <a:schemeClr val="bg1"/>
                </a:solidFill>
                <a:latin typeface="Garamond" pitchFamily="18" charset="0"/>
              </a:rPr>
              <a:t>GASIFIKACIJA STAJNJAKA</a:t>
            </a:r>
            <a:endParaRPr lang="fr-CA" sz="3600" dirty="0" smtClean="0">
              <a:solidFill>
                <a:schemeClr val="bg1"/>
              </a:solidFill>
              <a:latin typeface="Garamond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99592" y="5661248"/>
            <a:ext cx="7416824" cy="936104"/>
          </a:xfrm>
        </p:spPr>
        <p:txBody>
          <a:bodyPr rtlCol="0">
            <a:normAutofit fontScale="77500" lnSpcReduction="20000"/>
          </a:bodyPr>
          <a:lstStyle/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  <a:defRPr/>
            </a:pPr>
            <a:r>
              <a:rPr lang="sr-Latn-R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aramond" pitchFamily="18" charset="0"/>
              </a:rPr>
              <a:t>Stajnjak se najpre suši, kontinualno ubacuje u gasifikator pa u sistem za hlađenje i prečišćavanje. Produkti su čist gas i bio-čađ.</a:t>
            </a:r>
            <a:endParaRPr lang="en-US" sz="2800" baseline="30000" dirty="0" smtClean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340768"/>
            <a:ext cx="6984776" cy="406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28875" y="274638"/>
            <a:ext cx="6257925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r-Latn-R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aramond" pitchFamily="18" charset="0"/>
              </a:rPr>
              <a:t>TOV BROJLERA?!</a:t>
            </a:r>
            <a:endParaRPr lang="fr-CA" b="1" dirty="0" smtClean="0">
              <a:solidFill>
                <a:schemeClr val="tx1">
                  <a:lumMod val="75000"/>
                  <a:lumOff val="25000"/>
                </a:schemeClr>
              </a:solidFill>
              <a:latin typeface="Garamond" pitchFamily="18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340769"/>
            <a:ext cx="8136904" cy="4896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sr-Latn-RS" sz="3600" dirty="0" smtClean="0">
                <a:solidFill>
                  <a:schemeClr val="bg1"/>
                </a:solidFill>
                <a:latin typeface="Garamond" pitchFamily="18" charset="0"/>
              </a:rPr>
              <a:t>GASIFIKACIJA STAJNJAKA</a:t>
            </a:r>
            <a:endParaRPr lang="fr-CA" sz="3600" dirty="0" smtClean="0">
              <a:solidFill>
                <a:schemeClr val="bg1"/>
              </a:solidFill>
              <a:latin typeface="Garamond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99592" y="5661248"/>
            <a:ext cx="7416824" cy="936104"/>
          </a:xfrm>
        </p:spPr>
        <p:txBody>
          <a:bodyPr rtlCol="0">
            <a:normAutofit fontScale="62500" lnSpcReduction="20000"/>
          </a:bodyPr>
          <a:lstStyle/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  <a:defRPr/>
            </a:pPr>
            <a:r>
              <a:rPr lang="sr-Latn-R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aramond" pitchFamily="18" charset="0"/>
              </a:rPr>
              <a:t>Shema nadogradnje gasifikatora sa parnim kotlom i turbinom za kombinovanu proizvodnju električne i toplotne energije. Rezultat: smanjena emisija štetnih gasova, rešen problem odlaganja stajnjaka, od otpada dobijena energija</a:t>
            </a:r>
            <a:endParaRPr lang="en-US" sz="2800" baseline="30000" dirty="0" smtClean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" y="1019175"/>
            <a:ext cx="7156276" cy="4572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sr-Latn-RS" sz="3600" dirty="0" smtClean="0">
                <a:solidFill>
                  <a:schemeClr val="bg1"/>
                </a:solidFill>
                <a:latin typeface="Garamond" pitchFamily="18" charset="0"/>
              </a:rPr>
              <a:t>KOMENTAR ZA GASIFIKACIJU</a:t>
            </a:r>
            <a:endParaRPr lang="fr-CA" sz="3600" dirty="0" smtClean="0">
              <a:solidFill>
                <a:schemeClr val="bg1"/>
              </a:solidFill>
              <a:latin typeface="Garamond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608512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r-Latn-R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aramond" pitchFamily="18" charset="0"/>
              </a:rPr>
              <a:t>Veći deo uređaja u postrojenju nije ušao u komercijalnu proizvodnju – na nivou je testiranja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r-Latn-R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aramond" pitchFamily="18" charset="0"/>
              </a:rPr>
              <a:t>Mali broj država, fondova i interesnih grupa je spreman da investira u “on-site” postrojenja a visoka cena onemogućava farmerima da sami realizuju investiciju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r-Latn-R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aramond" pitchFamily="18" charset="0"/>
              </a:rPr>
              <a:t>Postrojenje izuzetno obećava jer je po bilansu energije odnos električne i toplotne energije koji daje najbolji cenovni odnos oko 1:10 što odgovara instalisanoj snazi u elektro uređaje odnosno u uređaje za grejanje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r-Latn-R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aramond" pitchFamily="18" charset="0"/>
              </a:rPr>
              <a:t>Testiranja se nastavljaju i treba pratiti razvoj</a:t>
            </a:r>
          </a:p>
          <a:p>
            <a:pPr marL="0" indent="0" algn="ctr" fontAlgn="auto">
              <a:spcAft>
                <a:spcPts val="0"/>
              </a:spcAft>
              <a:buNone/>
              <a:defRPr/>
            </a:pPr>
            <a:endParaRPr lang="sr-Latn-RS" sz="2800" b="1" dirty="0" smtClean="0">
              <a:solidFill>
                <a:srgbClr val="FF0000"/>
              </a:solidFill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sr-Latn-RS" sz="3600" dirty="0" smtClean="0">
                <a:solidFill>
                  <a:schemeClr val="bg1"/>
                </a:solidFill>
                <a:latin typeface="Garamond" pitchFamily="18" charset="0"/>
              </a:rPr>
              <a:t>PELETIZACIJA STAJNJAKA</a:t>
            </a:r>
            <a:endParaRPr lang="fr-CA" sz="3600" dirty="0" smtClean="0">
              <a:solidFill>
                <a:schemeClr val="bg1"/>
              </a:solidFill>
              <a:latin typeface="Garamond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71600" y="5445224"/>
            <a:ext cx="7139136" cy="864096"/>
          </a:xfrm>
        </p:spPr>
        <p:txBody>
          <a:bodyPr rtlCol="0">
            <a:normAutofit fontScale="70000" lnSpcReduction="20000"/>
          </a:bodyPr>
          <a:lstStyle/>
          <a:p>
            <a:pPr marL="0" indent="0" fontAlgn="auto">
              <a:spcAft>
                <a:spcPts val="0"/>
              </a:spcAft>
              <a:buNone/>
              <a:defRPr/>
            </a:pPr>
            <a:r>
              <a:rPr lang="sr-Latn-R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aramond" pitchFamily="18" charset="0"/>
              </a:rPr>
              <a:t>Oprema za peletiranje slame se može koristiti za peletiranje stajnjaka uz eventualne izmene na matrici. U toku je test na postorjenju u Srbiji koji se treba potvrditi na gorionicima za bio masu</a:t>
            </a:r>
          </a:p>
          <a:p>
            <a:pPr marL="0" indent="0" algn="ctr" fontAlgn="auto">
              <a:spcAft>
                <a:spcPts val="0"/>
              </a:spcAft>
              <a:buNone/>
              <a:defRPr/>
            </a:pPr>
            <a:endParaRPr lang="sr-Latn-RS" sz="2800" b="1" dirty="0" smtClean="0">
              <a:solidFill>
                <a:srgbClr val="FF0000"/>
              </a:solidFill>
              <a:latin typeface="Garamond" pitchFamily="18" charset="0"/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340768"/>
            <a:ext cx="7798162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sr-Latn-RS" sz="3600" dirty="0" smtClean="0">
                <a:solidFill>
                  <a:schemeClr val="bg1"/>
                </a:solidFill>
                <a:latin typeface="Garamond" pitchFamily="18" charset="0"/>
              </a:rPr>
              <a:t>PELETIZACIJA STAJNJAKA</a:t>
            </a:r>
            <a:endParaRPr lang="fr-CA" sz="3600" dirty="0" smtClean="0">
              <a:solidFill>
                <a:schemeClr val="bg1"/>
              </a:solidFill>
              <a:latin typeface="Garamond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608512"/>
          </a:xfrm>
        </p:spPr>
        <p:txBody>
          <a:bodyPr rtlCol="0">
            <a:normAutofit fontScale="925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r-Latn-R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aramond" pitchFamily="18" charset="0"/>
              </a:rPr>
              <a:t>Stajnjak je vrlo sličan materijal pšeničnoj slami; ima veću vlažnost i od 20 do 30% pilećeg izmeta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r-Latn-R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aramond" pitchFamily="18" charset="0"/>
              </a:rPr>
              <a:t>Očekuje se da je toplotna vrednost na nivou agropeleta uz postojanje mogućnosti da je potrebno dodati i liniju za sušenje pre mlevenja i peletiranja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r-Latn-R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aramond" pitchFamily="18" charset="0"/>
              </a:rPr>
              <a:t>Količina pepela je na nivou od 17 do 24% po težini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r-Latn-R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aramond" pitchFamily="18" charset="0"/>
              </a:rPr>
              <a:t>Pelete zahtevaju manji skladišni prostor od stajnjaka a pepeo je atraktivan zbog sadržaja ugljenika, azota i kalijuma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r-Latn-R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aramond" pitchFamily="18" charset="0"/>
              </a:rPr>
              <a:t>Neka istraživanja u USA pokazuju da je pelet od stajnjaka najmanje prihvatljiva zamena za gasno gorivo zbog visoke nabavne cene peleta i rizika sagorevanja u odnosu na propisane vrednosti polutanata i neprijatan miris</a:t>
            </a:r>
          </a:p>
          <a:p>
            <a:pPr marL="0" indent="0" algn="ctr" fontAlgn="auto">
              <a:spcAft>
                <a:spcPts val="0"/>
              </a:spcAft>
              <a:buNone/>
              <a:defRPr/>
            </a:pPr>
            <a:endParaRPr lang="sr-Latn-RS" sz="2800" b="1" dirty="0" smtClean="0">
              <a:solidFill>
                <a:srgbClr val="FF0000"/>
              </a:solidFill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sr-Latn-RS" sz="3600" dirty="0" smtClean="0">
                <a:solidFill>
                  <a:schemeClr val="bg1"/>
                </a:solidFill>
                <a:latin typeface="Garamond" pitchFamily="18" charset="0"/>
              </a:rPr>
              <a:t>MOGUĆNOST PRIMENE I PREDNOSTI NOVIH TEHNOLOGIJA ZA SRBIJU</a:t>
            </a:r>
            <a:endParaRPr lang="fr-CA" sz="3600" dirty="0" smtClean="0">
              <a:solidFill>
                <a:schemeClr val="bg1"/>
              </a:solidFill>
              <a:latin typeface="Garamond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608512"/>
          </a:xfrm>
        </p:spPr>
        <p:txBody>
          <a:bodyPr rtlCol="0">
            <a:normAutofit fontScale="775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r-Latn-R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aramond" pitchFamily="18" charset="0"/>
              </a:rPr>
              <a:t>Tov pilića u Srbiji ne omogućava ulaganja u objekte i opremu nivoa potrebnog za investiranje u zamenu sistema grejanja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r-Latn-R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aramond" pitchFamily="18" charset="0"/>
              </a:rPr>
              <a:t>Sa aspekta mikroklimatskih uslova za tov pilića čini se da je najbolja kombinacija rekuperatora sa zagrejačem vazduha loženim agropeletom. Investicioni troškovi su na nivou oko 45.000€ po objektu od 1.000m</a:t>
            </a:r>
            <a:r>
              <a:rPr lang="sr-Latn-RS" sz="28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aramond" pitchFamily="18" charset="0"/>
              </a:rPr>
              <a:t>2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aramond" pitchFamily="18" charset="0"/>
              </a:rPr>
              <a:t>S</a:t>
            </a:r>
            <a:r>
              <a:rPr lang="sr-Latn-R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aramond" pitchFamily="18" charset="0"/>
              </a:rPr>
              <a:t>amo zamena sa agropeletom zahteva ulaganje 13 do 15.000€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aramond" pitchFamily="18" charset="0"/>
              </a:rPr>
              <a:t>U</a:t>
            </a:r>
            <a:r>
              <a:rPr lang="sr-Latn-R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aramond" pitchFamily="18" charset="0"/>
              </a:rPr>
              <a:t> tom slučaju se izbacuje i do 20% energije sa vazduhom za ventilaciju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r-Latn-R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aramond" pitchFamily="18" charset="0"/>
              </a:rPr>
              <a:t>Čini se isplativa kombinacija linije za peletiranje otpadne biomase (slame, stajnjaka, trave, otpadne slame ...) sa zagrejačem vazduha koji koristi agropelet. Ulaganje u liniju je na nivou 30 do 40.000€ što bi se isplatilo za maksimalno 3 godine samo za sopstvene potrebe farmera sa kapacitetom 200.000 tovnih pilića u turnusu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r-Latn-R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aramond" pitchFamily="18" charset="0"/>
              </a:rPr>
              <a:t>Zamena gasa peletom od otpadne biomase smanjuje emisiju CO</a:t>
            </a:r>
            <a:r>
              <a:rPr lang="sr-Latn-RS" sz="2800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aramond" pitchFamily="18" charset="0"/>
              </a:rPr>
              <a:t>2</a:t>
            </a:r>
            <a:r>
              <a:rPr lang="sr-Latn-R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aramond" pitchFamily="18" charset="0"/>
              </a:rPr>
              <a:t> za 7 puta, što u slučaju trgovine emisijom CO</a:t>
            </a:r>
            <a:r>
              <a:rPr lang="sr-Latn-RS" sz="2800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aramond" pitchFamily="18" charset="0"/>
              </a:rPr>
              <a:t>2</a:t>
            </a:r>
            <a:r>
              <a:rPr lang="sr-Latn-R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aramond" pitchFamily="18" charset="0"/>
              </a:rPr>
              <a:t> donosi i nove mogućnosti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sr-Latn-RS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Garamond" pitchFamily="18" charset="0"/>
            </a:endParaRPr>
          </a:p>
          <a:p>
            <a:pPr marL="0" indent="0" algn="ctr" fontAlgn="auto">
              <a:spcAft>
                <a:spcPts val="0"/>
              </a:spcAft>
              <a:buNone/>
              <a:defRPr/>
            </a:pPr>
            <a:endParaRPr lang="sr-Latn-RS" sz="2800" b="1" dirty="0" smtClean="0">
              <a:solidFill>
                <a:srgbClr val="FF0000"/>
              </a:solidFill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sr-Latn-RS" sz="3600" dirty="0" smtClean="0">
                <a:solidFill>
                  <a:schemeClr val="bg1"/>
                </a:solidFill>
                <a:latin typeface="Garamond" pitchFamily="18" charset="0"/>
              </a:rPr>
              <a:t>TEHNOLOŠKA SHEMA</a:t>
            </a:r>
            <a:endParaRPr lang="fr-CA" sz="3600" dirty="0" smtClean="0">
              <a:solidFill>
                <a:schemeClr val="bg1"/>
              </a:solidFill>
              <a:latin typeface="Garamond" pitchFamily="18" charset="0"/>
            </a:endParaRP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600" y="1320570"/>
            <a:ext cx="7866508" cy="4700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sr-Latn-RS" sz="3600" dirty="0" smtClean="0">
                <a:solidFill>
                  <a:schemeClr val="bg1"/>
                </a:solidFill>
                <a:latin typeface="Garamond" pitchFamily="18" charset="0"/>
              </a:rPr>
              <a:t>ZAKLJUČAK</a:t>
            </a:r>
            <a:endParaRPr lang="fr-CA" sz="3600" dirty="0" smtClean="0">
              <a:solidFill>
                <a:schemeClr val="bg1"/>
              </a:solidFill>
              <a:latin typeface="Garamond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752528"/>
          </a:xfrm>
        </p:spPr>
        <p:txBody>
          <a:bodyPr rtlCol="0">
            <a:normAutofit fontScale="850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r-Latn-R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aramond" pitchFamily="18" charset="0"/>
              </a:rPr>
              <a:t>Tov pilića u Srbiji je grana o kojoj su do skoro samo veterinarske inspekcije vodile računa. Procenjuje se da se 40 do 60% proizvodnje odvija u “sivim tokovima”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r-Latn-R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aramond" pitchFamily="18" charset="0"/>
              </a:rPr>
              <a:t>Proizvodne cene su i do 30% veće od cena u okruženju a i do 2 puta su veće od cena u Brazilu</a:t>
            </a:r>
            <a:endParaRPr lang="sr-Latn-RS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Garamond" pitchFamily="18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r-Latn-R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aramond" pitchFamily="18" charset="0"/>
              </a:rPr>
              <a:t>Osnovni razlog visokih cena je nedovoljan tehnološki nivo objekata i opreme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r-Latn-R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aramond" pitchFamily="18" charset="0"/>
              </a:rPr>
              <a:t>Otvaranje tržišta primenom trgovinskog sporazuma i skidanje zaštitnih carina ozbiljno preti živinarskoj proizvodnji u Srbiji. 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aramond" pitchFamily="18" charset="0"/>
              </a:rPr>
              <a:t>R</a:t>
            </a:r>
            <a:r>
              <a:rPr lang="sr-Latn-R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aramond" pitchFamily="18" charset="0"/>
              </a:rPr>
              <a:t>igorozna primena Zakona i Pravilnika o dobrobiti životinja je dodatna pretnja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Garamond" pitchFamily="18" charset="0"/>
              </a:rPr>
              <a:t>Velika</a:t>
            </a:r>
            <a:r>
              <a:rPr lang="sr-Latn-R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aramond" pitchFamily="18" charset="0"/>
              </a:rPr>
              <a:t> potrošnja energije za grejanje, osvetlenje, hlađenje i ventilaciju otvaraju i velike mogućnosti za uštede i popravljanje uslova tova a samim tim i do cenovne konkurentnosti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sr-Latn-RS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Garamond" pitchFamily="18" charset="0"/>
            </a:endParaRPr>
          </a:p>
          <a:p>
            <a:pPr marL="0" indent="0" algn="ctr" fontAlgn="auto">
              <a:spcAft>
                <a:spcPts val="0"/>
              </a:spcAft>
              <a:buNone/>
              <a:defRPr/>
            </a:pPr>
            <a:endParaRPr lang="sr-Latn-RS" sz="2800" b="1" dirty="0" smtClean="0">
              <a:solidFill>
                <a:srgbClr val="FF0000"/>
              </a:solidFill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sr-Latn-RS" sz="3600" dirty="0" smtClean="0">
                <a:solidFill>
                  <a:schemeClr val="bg1"/>
                </a:solidFill>
                <a:latin typeface="Garamond" pitchFamily="18" charset="0"/>
              </a:rPr>
              <a:t>ZAKLJUČAK</a:t>
            </a:r>
            <a:endParaRPr lang="fr-CA" sz="3600" dirty="0" smtClean="0">
              <a:solidFill>
                <a:schemeClr val="bg1"/>
              </a:solidFill>
              <a:latin typeface="Garamond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752528"/>
          </a:xfrm>
        </p:spPr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r-Latn-R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aramond" pitchFamily="18" charset="0"/>
              </a:rPr>
              <a:t>Očekujem da je raspisani konkurs Sekretarijata za energetiku i mineralne sirovine APV početak ulaganja države u živinarsku proizvodnju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r-Latn-R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aramond" pitchFamily="18" charset="0"/>
              </a:rPr>
              <a:t>Učešće Sekretarijata u sufinansiranju projekata uvođenja biomase za rešavanje energetskih potreba tova pilića omogućiće korisnicima da:</a:t>
            </a:r>
          </a:p>
          <a:p>
            <a:pPr marL="540000" indent="-45720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aramond" pitchFamily="18" charset="0"/>
              </a:rPr>
              <a:t>U</a:t>
            </a:r>
            <a:r>
              <a:rPr lang="sr-Latn-R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aramond" pitchFamily="18" charset="0"/>
              </a:rPr>
              <a:t>vedu nove tehnologije koje su dokazane, sigurne tokom eksploatacije i ekološki opravdane</a:t>
            </a:r>
          </a:p>
          <a:p>
            <a:pPr marL="540000" indent="-45720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sr-Latn-R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aramond" pitchFamily="18" charset="0"/>
              </a:rPr>
              <a:t>Smanje troškove proizvodnje, dominantno u troškovima energije a potom, smanje potrošnju hrane i smanje uginuće</a:t>
            </a:r>
          </a:p>
          <a:p>
            <a:pPr marL="540000" indent="-45720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sr-Latn-R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aramond" pitchFamily="18" charset="0"/>
              </a:rPr>
              <a:t>Na osnovu smanjenja troškova obezbede sredstva za proširenje proizvodnje </a:t>
            </a:r>
            <a:endParaRPr lang="sr-Latn-RS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Garamond" pitchFamily="18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sr-Latn-RS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Garamond" pitchFamily="18" charset="0"/>
            </a:endParaRPr>
          </a:p>
          <a:p>
            <a:pPr marL="0" indent="0" algn="ctr" fontAlgn="auto">
              <a:spcAft>
                <a:spcPts val="0"/>
              </a:spcAft>
              <a:buNone/>
              <a:defRPr/>
            </a:pPr>
            <a:endParaRPr lang="sr-Latn-RS" sz="2800" b="1" dirty="0" smtClean="0">
              <a:solidFill>
                <a:srgbClr val="FF0000"/>
              </a:solidFill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sz="3600" dirty="0" smtClean="0">
                <a:solidFill>
                  <a:schemeClr val="bg1"/>
                </a:solidFill>
                <a:latin typeface="Garamond" pitchFamily="18" charset="0"/>
              </a:rPr>
              <a:t>PROIZVODNJA BROJLERA U SRBIJI</a:t>
            </a:r>
            <a:endParaRPr lang="fr-CA" sz="3600" dirty="0" smtClean="0">
              <a:solidFill>
                <a:schemeClr val="bg1"/>
              </a:solidFill>
              <a:latin typeface="Garamond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089150"/>
            <a:ext cx="8229600" cy="434022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r-Latn-R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aramond" pitchFamily="18" charset="0"/>
              </a:rPr>
              <a:t>FAO analiza iz 2004 godine, potrošnja pilećeg mesa u Srbiji – 9,3 do 8.7 kg/stanovniku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r-Latn-R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aramond" pitchFamily="18" charset="0"/>
              </a:rPr>
              <a:t>Za prosečnu potrošnju od 1,7 kWh/kg žive vage (cca 35% više u odnosu na kvalitetne objekte) ukupna potrošnja energije za grejanje je oko 160 GWh/a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r-Latn-R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aramond" pitchFamily="18" charset="0"/>
              </a:rPr>
              <a:t>Ekvivalentno je potrošnji oko 25.000 dobro izolovanih stambenih objekata površine od 80m</a:t>
            </a:r>
            <a:r>
              <a:rPr lang="sr-Latn-RS" sz="28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aramond" pitchFamily="18" charset="0"/>
              </a:rPr>
              <a:t>2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fr-CA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147249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r-Latn-R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aramond" pitchFamily="18" charset="0"/>
              </a:rPr>
              <a:t>UPOREDNO TROŠKOVI</a:t>
            </a:r>
            <a:endParaRPr lang="fr-CA" b="1" dirty="0" smtClean="0">
              <a:solidFill>
                <a:schemeClr val="tx1">
                  <a:lumMod val="75000"/>
                  <a:lumOff val="25000"/>
                </a:schemeClr>
              </a:solidFill>
              <a:latin typeface="Garamond" pitchFamily="18" charset="0"/>
            </a:endParaRPr>
          </a:p>
        </p:txBody>
      </p:sp>
      <p:graphicFrame>
        <p:nvGraphicFramePr>
          <p:cNvPr id="7" name="Chart 6"/>
          <p:cNvGraphicFramePr/>
          <p:nvPr/>
        </p:nvGraphicFramePr>
        <p:xfrm>
          <a:off x="5148064" y="1196752"/>
          <a:ext cx="3132856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Picture 3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2132856"/>
            <a:ext cx="4824536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555776" y="5229200"/>
          <a:ext cx="5544616" cy="975360"/>
        </p:xfrm>
        <a:graphic>
          <a:graphicData uri="http://schemas.openxmlformats.org/drawingml/2006/table">
            <a:tbl>
              <a:tblPr/>
              <a:tblGrid>
                <a:gridCol w="1224136"/>
                <a:gridCol w="648072"/>
                <a:gridCol w="609899"/>
                <a:gridCol w="614237"/>
                <a:gridCol w="648072"/>
                <a:gridCol w="648072"/>
                <a:gridCol w="576064"/>
                <a:gridCol w="576064"/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Garamond" pitchFamily="18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Garamond" pitchFamily="18" charset="0"/>
                        </a:rPr>
                        <a:t>NL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Garamond" pitchFamily="18" charset="0"/>
                        </a:rPr>
                        <a:t>G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Garamond" pitchFamily="18" charset="0"/>
                        </a:rPr>
                        <a:t>FR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Garamond" pitchFamily="18" charset="0"/>
                        </a:rPr>
                        <a:t>UK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Garamond" pitchFamily="18" charset="0"/>
                        </a:rPr>
                        <a:t>PL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Garamond" pitchFamily="18" charset="0"/>
                        </a:rPr>
                        <a:t>SRB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Garamond" pitchFamily="18" charset="0"/>
                        </a:rPr>
                        <a:t>Energija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Garamond" pitchFamily="18" charset="0"/>
                        </a:rPr>
                        <a:t>3,2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Garamond" pitchFamily="18" charset="0"/>
                        </a:rPr>
                        <a:t>3,1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Garamond" pitchFamily="18" charset="0"/>
                        </a:rPr>
                        <a:t>2,8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Garamond" pitchFamily="18" charset="0"/>
                        </a:rPr>
                        <a:t>2,5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Garamond" pitchFamily="18" charset="0"/>
                        </a:rPr>
                        <a:t>2,3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Garamond" pitchFamily="18" charset="0"/>
                        </a:rPr>
                        <a:t>3,8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Garamond" pitchFamily="18" charset="0"/>
                        </a:rPr>
                        <a:t>10,8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Garamond" pitchFamily="18" charset="0"/>
                        </a:rPr>
                        <a:t>Amortizacija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Garamond" pitchFamily="18" charset="0"/>
                        </a:rPr>
                        <a:t>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Garamond" pitchFamily="18" charset="0"/>
                        </a:rPr>
                        <a:t>6,8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Garamond" pitchFamily="18" charset="0"/>
                        </a:rPr>
                        <a:t>4,1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Garamond" pitchFamily="18" charset="0"/>
                        </a:rPr>
                        <a:t>5,2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Garamond" pitchFamily="18" charset="0"/>
                        </a:rPr>
                        <a:t>5,6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Garamond" pitchFamily="18" charset="0"/>
                        </a:rPr>
                        <a:t>0,7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Garamond" pitchFamily="18" charset="0"/>
                        </a:rPr>
                        <a:t>5,6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Garamond" pitchFamily="18" charset="0"/>
                        </a:rPr>
                        <a:t>Rad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Garamond" pitchFamily="18" charset="0"/>
                        </a:rPr>
                        <a:t>4,2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Garamond" pitchFamily="18" charset="0"/>
                        </a:rPr>
                        <a:t>4,2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Garamond" pitchFamily="18" charset="0"/>
                        </a:rPr>
                        <a:t>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Garamond" pitchFamily="18" charset="0"/>
                        </a:rPr>
                        <a:t>3,2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Garamond" pitchFamily="18" charset="0"/>
                        </a:rPr>
                        <a:t>1,3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Garamond" pitchFamily="18" charset="0"/>
                        </a:rPr>
                        <a:t>8,8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Garamond" pitchFamily="18" charset="0"/>
                        </a:rPr>
                        <a:t>14,3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sr-Latn-RS" sz="3600" dirty="0" smtClean="0">
                <a:solidFill>
                  <a:schemeClr val="bg1"/>
                </a:solidFill>
                <a:latin typeface="Garamond" pitchFamily="18" charset="0"/>
              </a:rPr>
              <a:t>KOMENTAR TROŠKOVA ZA ENERGIJU</a:t>
            </a:r>
            <a:endParaRPr lang="fr-CA" sz="3600" dirty="0" smtClean="0">
              <a:solidFill>
                <a:schemeClr val="bg1"/>
              </a:solidFill>
              <a:latin typeface="Garamond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584551"/>
          </a:xfrm>
        </p:spPr>
        <p:txBody>
          <a:bodyPr rtlCol="0">
            <a:normAutofit fontScale="85000"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r-Latn-R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aramond" pitchFamily="18" charset="0"/>
              </a:rPr>
              <a:t>Prikazani troškovi za energiju podrazumevaju i električnu i energiju za grejanje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r-Latn-R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aramond" pitchFamily="18" charset="0"/>
              </a:rPr>
              <a:t>Energija za grejanje se u prikazanim EU zemljama kreće od 0.9 do 1,3 kWh/kg žive vage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r-Latn-R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aramond" pitchFamily="18" charset="0"/>
              </a:rPr>
              <a:t>U Srbiji se za grejanje troši od 1,3 do 1,7 kWh/kg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r-Latn-R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aramond" pitchFamily="18" charset="0"/>
              </a:rPr>
              <a:t>Troškovi za električnu energiju u Srbiji su od 0,9 do 1,4c€/kg  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r-Latn-R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aramond" pitchFamily="18" charset="0"/>
              </a:rPr>
              <a:t>Osnovni razlog za visoke troškove električne enrgije je osvetlenje a potom upravljanje ventilacijom koje je uglavnom ručno</a:t>
            </a:r>
          </a:p>
          <a:p>
            <a:pPr fontAlgn="auto">
              <a:spcAft>
                <a:spcPts val="0"/>
              </a:spcAft>
              <a:buNone/>
              <a:defRPr/>
            </a:pPr>
            <a:endParaRPr lang="sr-Latn-RS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Garamond" pitchFamily="18" charset="0"/>
            </a:endParaRPr>
          </a:p>
          <a:p>
            <a:pPr marL="0" indent="0" algn="ctr" fontAlgn="auto">
              <a:spcAft>
                <a:spcPts val="0"/>
              </a:spcAft>
              <a:buNone/>
              <a:defRPr/>
            </a:pPr>
            <a:r>
              <a:rPr lang="sr-Latn-RS" sz="2800" b="1" dirty="0" smtClean="0">
                <a:solidFill>
                  <a:schemeClr val="accent3">
                    <a:lumMod val="50000"/>
                  </a:schemeClr>
                </a:solidFill>
                <a:latin typeface="Garamond" pitchFamily="18" charset="0"/>
              </a:rPr>
              <a:t>Na problemu potrošnje energije i smanjenja troškova u Srbiji može i treba mnogo da se radi, kako na planu novih tehnologija tako i na korišćenju već postojećih i dokazanih.</a:t>
            </a:r>
            <a:endParaRPr lang="sr-Latn-RS" sz="2800" b="1" dirty="0" smtClean="0">
              <a:solidFill>
                <a:srgbClr val="FF0000"/>
              </a:solidFill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sr-Latn-RS" sz="3600" dirty="0" smtClean="0">
                <a:solidFill>
                  <a:schemeClr val="bg1"/>
                </a:solidFill>
                <a:latin typeface="Garamond" pitchFamily="18" charset="0"/>
              </a:rPr>
              <a:t>UTICAJNI FAKTORI NA POTROŠNJU ENERGIJE ZA GREJANJE</a:t>
            </a:r>
            <a:endParaRPr lang="fr-CA" sz="3600" dirty="0" smtClean="0">
              <a:solidFill>
                <a:schemeClr val="bg1"/>
              </a:solidFill>
              <a:latin typeface="Garamond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089150"/>
            <a:ext cx="8229600" cy="4340225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r-Latn-R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aramond" pitchFamily="18" charset="0"/>
              </a:rPr>
              <a:t>Izolacija objekata – kvalitet termičkog omotača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r-Latn-R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aramond" pitchFamily="18" charset="0"/>
              </a:rPr>
              <a:t>Nivo i kvalitet upravljanja ventilacijom i grejanjem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r-Latn-R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aramond" pitchFamily="18" charset="0"/>
              </a:rPr>
              <a:t>Vrsta sistema za grejanje i izvora toplote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r-Latn-R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aramond" pitchFamily="18" charset="0"/>
              </a:rPr>
              <a:t>Vrsta i cena energenta</a:t>
            </a:r>
          </a:p>
          <a:p>
            <a:pPr fontAlgn="auto">
              <a:spcAft>
                <a:spcPts val="0"/>
              </a:spcAft>
              <a:buNone/>
              <a:defRPr/>
            </a:pPr>
            <a:endParaRPr lang="sr-Latn-RS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Garamond" pitchFamily="18" charset="0"/>
            </a:endParaRPr>
          </a:p>
          <a:p>
            <a:pPr marL="0" indent="0" algn="ctr" fontAlgn="auto">
              <a:spcAft>
                <a:spcPts val="0"/>
              </a:spcAft>
              <a:buNone/>
              <a:defRPr/>
            </a:pPr>
            <a:r>
              <a:rPr lang="sr-Latn-RS" sz="2800" b="1" dirty="0" smtClean="0">
                <a:solidFill>
                  <a:schemeClr val="accent3">
                    <a:lumMod val="50000"/>
                  </a:schemeClr>
                </a:solidFill>
                <a:latin typeface="Garamond" pitchFamily="18" charset="0"/>
              </a:rPr>
              <a:t>Kvalitetno odabrano grejanje i automatsko upravljanje popravlja mikroklimatske uslove u objektu, smanjuje uginuće, smanjuje konverziju hrane – </a:t>
            </a:r>
            <a:r>
              <a:rPr lang="sr-Latn-RS" sz="2800" b="1" dirty="0" smtClean="0">
                <a:solidFill>
                  <a:srgbClr val="FF0000"/>
                </a:solidFill>
                <a:latin typeface="Garamond" pitchFamily="18" charset="0"/>
              </a:rPr>
              <a:t>SMANJUJE CENU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sr-Latn-RS" sz="3600" dirty="0" smtClean="0">
                <a:solidFill>
                  <a:schemeClr val="bg1"/>
                </a:solidFill>
                <a:latin typeface="Garamond" pitchFamily="18" charset="0"/>
              </a:rPr>
              <a:t>KVALITET OBJEKATA ZA TOV</a:t>
            </a:r>
            <a:endParaRPr lang="fr-CA" sz="3600" dirty="0" smtClean="0">
              <a:solidFill>
                <a:schemeClr val="bg1"/>
              </a:solidFill>
              <a:latin typeface="Garamond" pitchFamily="18" charset="0"/>
            </a:endParaRPr>
          </a:p>
        </p:txBody>
      </p:sp>
      <p:pic>
        <p:nvPicPr>
          <p:cNvPr id="23554" name="Picture 2" descr="http://www.magdek.co.uk/uploads/images/Gallery/Poultry%20Inlets%202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340769"/>
            <a:ext cx="4032448" cy="3024336"/>
          </a:xfrm>
          <a:prstGeom prst="rect">
            <a:avLst/>
          </a:prstGeom>
          <a:noFill/>
        </p:spPr>
      </p:pic>
      <p:pic>
        <p:nvPicPr>
          <p:cNvPr id="6" name="Picture 5" descr="F:\DCIM\107_PANA\P107082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3928" y="3429000"/>
            <a:ext cx="4770889" cy="2873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67544" y="4509120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Garamond" pitchFamily="18" charset="0"/>
              </a:rPr>
              <a:t>Moderan</a:t>
            </a:r>
            <a:r>
              <a:rPr lang="sr-Latn-RS" sz="2400" dirty="0" smtClean="0">
                <a:latin typeface="Garamond" pitchFamily="18" charset="0"/>
              </a:rPr>
              <a:t> objekat za tov</a:t>
            </a:r>
            <a:endParaRPr lang="en-US" sz="2400" dirty="0">
              <a:latin typeface="Garamond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20072" y="2780928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400" dirty="0" smtClean="0">
                <a:latin typeface="Garamond" pitchFamily="18" charset="0"/>
              </a:rPr>
              <a:t>Prosečan objekat - Srbija</a:t>
            </a:r>
            <a:endParaRPr lang="en-US" sz="2400" dirty="0"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sr-Latn-RS" sz="3600" dirty="0" smtClean="0">
                <a:solidFill>
                  <a:schemeClr val="bg1"/>
                </a:solidFill>
                <a:latin typeface="Garamond" pitchFamily="18" charset="0"/>
              </a:rPr>
              <a:t>KONTROLA I UPRAVLJANJE U FARMI ZA TOV PILIĆA</a:t>
            </a:r>
            <a:endParaRPr lang="fr-CA" sz="3600" dirty="0" smtClean="0">
              <a:solidFill>
                <a:schemeClr val="bg1"/>
              </a:solidFill>
              <a:latin typeface="Garamond" pitchFamily="18" charset="0"/>
            </a:endParaRP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340768"/>
            <a:ext cx="7450598" cy="4722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sr-Latn-RS" sz="3600" dirty="0" smtClean="0">
                <a:solidFill>
                  <a:schemeClr val="bg1"/>
                </a:solidFill>
                <a:latin typeface="Garamond" pitchFamily="18" charset="0"/>
              </a:rPr>
              <a:t>DIREKTNI ZAGREJAČI</a:t>
            </a:r>
            <a:endParaRPr lang="fr-CA" sz="3600" dirty="0" smtClean="0">
              <a:solidFill>
                <a:schemeClr val="bg1"/>
              </a:solidFill>
              <a:latin typeface="Garamond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4365104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400" dirty="0" smtClean="0">
                <a:latin typeface="Garamond" pitchFamily="18" charset="0"/>
              </a:rPr>
              <a:t>Gasni zagrejač vazduha</a:t>
            </a:r>
            <a:endParaRPr lang="en-US" sz="2400" dirty="0">
              <a:latin typeface="Garamond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76256" y="5373216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400" dirty="0" smtClean="0">
                <a:latin typeface="Garamond" pitchFamily="18" charset="0"/>
              </a:rPr>
              <a:t>IC grejalica</a:t>
            </a:r>
            <a:endParaRPr lang="en-US" sz="2400" dirty="0">
              <a:latin typeface="Garamond" pitchFamily="18" charset="0"/>
            </a:endParaRP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700808"/>
            <a:ext cx="2736304" cy="2548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1412776"/>
            <a:ext cx="4105275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04248" y="3861048"/>
            <a:ext cx="1924050" cy="138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Picture 6" descr="http://thepoultryguide.com/wp-content/uploads/2012/11/Peninsula-Poultry-300x275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79912" y="3861048"/>
            <a:ext cx="2857500" cy="26193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W_Renewabl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9093218C-E38E-4B5F-BA0A-A93F1D72724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TW_Renewable</Template>
  <TotalTime>7693</TotalTime>
  <Words>1280</Words>
  <Application>Microsoft Office PowerPoint</Application>
  <PresentationFormat>On-screen Show (4:3)</PresentationFormat>
  <Paragraphs>136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TW_Renewable</vt:lpstr>
      <vt:lpstr>Troškovi proizvodnje u tovu brojlera sa posebnim osvrtom na mogućnost uštede energije i iskorišćenje novih tehnologija na farmama i PG u Srbiji</vt:lpstr>
      <vt:lpstr>TOV BROJLERA?!</vt:lpstr>
      <vt:lpstr>PROIZVODNJA BROJLERA U SRBIJI</vt:lpstr>
      <vt:lpstr>UPOREDNO TROŠKOVI</vt:lpstr>
      <vt:lpstr>KOMENTAR TROŠKOVA ZA ENERGIJU</vt:lpstr>
      <vt:lpstr>UTICAJNI FAKTORI NA POTROŠNJU ENERGIJE ZA GREJANJE</vt:lpstr>
      <vt:lpstr>KVALITET OBJEKATA ZA TOV</vt:lpstr>
      <vt:lpstr>KONTROLA I UPRAVLJANJE U FARMI ZA TOV PILIĆA</vt:lpstr>
      <vt:lpstr>DIREKTNI ZAGREJAČI</vt:lpstr>
      <vt:lpstr>INDIREKTNI ZAGREJAČI</vt:lpstr>
      <vt:lpstr>SISTEM GREJANJA - TEMPERATURE U OBJEKTU</vt:lpstr>
      <vt:lpstr>NOVE TEHNOLOGIJE GREJANJA OBJEKATA ZA TOV PILIĆA</vt:lpstr>
      <vt:lpstr>Rekuperatori toplote</vt:lpstr>
      <vt:lpstr>Termogen na drvenu sečku</vt:lpstr>
      <vt:lpstr>Termogen na drvenu sečku ili pelet</vt:lpstr>
      <vt:lpstr>PowerPoint Presentation</vt:lpstr>
      <vt:lpstr>GREJANJE AGROPELETOM</vt:lpstr>
      <vt:lpstr>UŠTEDE U ODNOSU NA GREJANJE GASOM</vt:lpstr>
      <vt:lpstr>GASIFIKACIJA STAJNJAKA</vt:lpstr>
      <vt:lpstr>GASIFIKACIJA STAJNJAKA</vt:lpstr>
      <vt:lpstr>KOMENTAR ZA GASIFIKACIJU</vt:lpstr>
      <vt:lpstr>PELETIZACIJA STAJNJAKA</vt:lpstr>
      <vt:lpstr>PELETIZACIJA STAJNJAKA</vt:lpstr>
      <vt:lpstr>MOGUĆNOST PRIMENE I PREDNOSTI NOVIH TEHNOLOGIJA ZA SRBIJU</vt:lpstr>
      <vt:lpstr>TEHNOLOŠKA SHEMA</vt:lpstr>
      <vt:lpstr>ZAKLJUČAK</vt:lpstr>
      <vt:lpstr>ZAKLJUČAK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Troškovi proizvodnje u tovu brojlera sa posebnim osvrtom na mogućnost uštede energije i iskorišćenje novih tehnologija na farmama i PG u Srbiji</dc:title>
  <dc:creator>pcuk</dc:creator>
  <cp:lastModifiedBy>Daniela Jovanovic</cp:lastModifiedBy>
  <cp:revision>92</cp:revision>
  <dcterms:created xsi:type="dcterms:W3CDTF">2013-10-23T20:30:33Z</dcterms:created>
  <dcterms:modified xsi:type="dcterms:W3CDTF">2013-10-29T13:13:45Z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TC103807039990</vt:lpwstr>
  </property>
</Properties>
</file>