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60" r:id="rId5"/>
    <p:sldId id="258" r:id="rId6"/>
    <p:sldId id="272" r:id="rId7"/>
    <p:sldId id="259" r:id="rId8"/>
    <p:sldId id="264" r:id="rId9"/>
    <p:sldId id="265" r:id="rId10"/>
    <p:sldId id="263" r:id="rId11"/>
    <p:sldId id="261" r:id="rId12"/>
    <p:sldId id="262" r:id="rId13"/>
    <p:sldId id="274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95671-DE7D-4D85-8A97-47375A0CA2B3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5AE94-2782-4CED-859F-44ED73C64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hnologijahrane.com/seminari/cedef-investiciona-konferencija-biomasa-mogucnosti-i-izazov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sr-Latn-CS" b="1" dirty="0" smtClean="0">
                <a:solidFill>
                  <a:srgbClr val="00B050"/>
                </a:solidFill>
              </a:rPr>
              <a:t>Poljoprivreda – proizvođač energetskih vrednosti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2667000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 dr Miladin M. Ševarlić</a:t>
            </a:r>
          </a:p>
          <a:p>
            <a:r>
              <a:rPr lang="sr-Latn-C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Poljoprivredni fakultet, Beograd</a:t>
            </a:r>
          </a:p>
          <a:p>
            <a:endParaRPr lang="sr-Latn-CS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r-Latn-CS" sz="2400" b="1" dirty="0" smtClean="0">
                <a:solidFill>
                  <a:srgbClr val="C00000"/>
                </a:solidFill>
              </a:rPr>
              <a:t>DANI ENERGETIKE 2013</a:t>
            </a:r>
          </a:p>
          <a:p>
            <a:r>
              <a:rPr lang="sr-Latn-CS" sz="2400" b="1" dirty="0" smtClean="0">
                <a:solidFill>
                  <a:srgbClr val="C00000"/>
                </a:solidFill>
              </a:rPr>
              <a:t>Novi Sad, 29-31.10.2013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30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116" y="381000"/>
            <a:ext cx="861870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sr-Latn-CS" sz="1200" b="1" dirty="0" smtClean="0">
              <a:solidFill>
                <a:srgbClr val="C00000"/>
              </a:solidFill>
            </a:endParaRPr>
          </a:p>
          <a:p>
            <a:pPr algn="ctr"/>
            <a:r>
              <a:rPr lang="sr-Latn-CS" sz="3200" b="1" dirty="0" smtClean="0">
                <a:solidFill>
                  <a:srgbClr val="C00000"/>
                </a:solidFill>
              </a:rPr>
              <a:t> </a:t>
            </a:r>
            <a:r>
              <a:rPr lang="sr-Latn-CS" sz="3200" b="1" dirty="0" smtClean="0">
                <a:solidFill>
                  <a:srgbClr val="FF0000"/>
                </a:solidFill>
              </a:rPr>
              <a:t>Biomasa najveći investicioni potencijal Vojvodine</a:t>
            </a:r>
          </a:p>
          <a:p>
            <a:pPr algn="ctr"/>
            <a:endParaRPr lang="sr-Latn-CS" sz="1400" b="1" dirty="0" smtClean="0">
              <a:solidFill>
                <a:srgbClr val="00B050"/>
              </a:solidFill>
            </a:endParaRPr>
          </a:p>
          <a:p>
            <a:pPr algn="ctr"/>
            <a:r>
              <a:rPr lang="sr-Latn-CS" sz="3200" b="1" dirty="0" smtClean="0">
                <a:solidFill>
                  <a:srgbClr val="C00000"/>
                </a:solidFill>
              </a:rPr>
              <a:t>Podrška korišćenju biomase u energetske svrhe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sr-Latn-CS" sz="3600" b="1" dirty="0" smtClean="0"/>
              <a:t>P</a:t>
            </a:r>
            <a:r>
              <a:rPr lang="vi-VN" sz="3600" b="1" dirty="0" smtClean="0"/>
              <a:t>odsticaj</a:t>
            </a:r>
            <a:r>
              <a:rPr lang="sr-Latn-CS" sz="3600" b="1" dirty="0" smtClean="0"/>
              <a:t>i</a:t>
            </a:r>
            <a:r>
              <a:rPr lang="vi-VN" sz="3600" b="1" dirty="0" smtClean="0"/>
              <a:t> za povlašćene proizvođače električne energije</a:t>
            </a:r>
            <a:r>
              <a:rPr lang="sr-Latn-CS" sz="3600" b="1" dirty="0" smtClean="0"/>
              <a:t> (</a:t>
            </a:r>
            <a:r>
              <a:rPr lang="vi-VN" sz="3600" b="1" dirty="0" smtClean="0"/>
              <a:t>februar 2013</a:t>
            </a:r>
            <a:r>
              <a:rPr lang="sr-Latn-CS" sz="3600" b="1" dirty="0" smtClean="0"/>
              <a:t>) -</a:t>
            </a:r>
            <a:r>
              <a:rPr lang="vi-VN" sz="3600" b="1" dirty="0" smtClean="0"/>
              <a:t> energija iz biomase otkupljuje </a:t>
            </a:r>
            <a:r>
              <a:rPr lang="sr-Latn-CS" sz="3600" b="1" dirty="0" smtClean="0"/>
              <a:t>se </a:t>
            </a:r>
            <a:r>
              <a:rPr lang="vi-VN" sz="3600" b="1" dirty="0" smtClean="0"/>
              <a:t>po</a:t>
            </a:r>
            <a:r>
              <a:rPr lang="vi-VN" sz="3600" b="1" i="1" dirty="0" smtClean="0">
                <a:solidFill>
                  <a:srgbClr val="FF0000"/>
                </a:solidFill>
              </a:rPr>
              <a:t> feed-in-tarifama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E</a:t>
            </a:r>
            <a:r>
              <a:rPr lang="vi-VN" dirty="0" smtClean="0"/>
              <a:t>lektran</a:t>
            </a:r>
            <a:r>
              <a:rPr lang="sr-Latn-CS" dirty="0" smtClean="0"/>
              <a:t>a        </a:t>
            </a:r>
            <a:r>
              <a:rPr lang="vi-VN" dirty="0" smtClean="0"/>
              <a:t> </a:t>
            </a:r>
            <a:r>
              <a:rPr lang="sr-Latn-CS" dirty="0" smtClean="0"/>
              <a:t>S</a:t>
            </a:r>
            <a:r>
              <a:rPr lang="vi-VN" dirty="0" smtClean="0"/>
              <a:t>naga P (MW)  </a:t>
            </a:r>
            <a:r>
              <a:rPr lang="sr-Latn-CS" dirty="0" smtClean="0"/>
              <a:t>    C</a:t>
            </a:r>
            <a:r>
              <a:rPr lang="vi-VN" dirty="0" smtClean="0"/>
              <a:t>ena (c€/kwh)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                   </a:t>
            </a:r>
            <a:r>
              <a:rPr lang="vi-VN" dirty="0" smtClean="0"/>
              <a:t>do 1 </a:t>
            </a:r>
            <a:r>
              <a:rPr lang="sr-Latn-CS" dirty="0" smtClean="0"/>
              <a:t>                         </a:t>
            </a:r>
            <a:r>
              <a:rPr lang="vi-VN" dirty="0" smtClean="0"/>
              <a:t>13,26 </a:t>
            </a:r>
            <a:endParaRPr lang="sr-Latn-CS" dirty="0" smtClean="0"/>
          </a:p>
          <a:p>
            <a:pPr>
              <a:buNone/>
            </a:pPr>
            <a:r>
              <a:rPr lang="vi-VN" dirty="0" smtClean="0"/>
              <a:t>Biomas</a:t>
            </a:r>
            <a:r>
              <a:rPr lang="sr-Latn-CS" dirty="0" smtClean="0"/>
              <a:t>a              </a:t>
            </a:r>
            <a:r>
              <a:rPr lang="vi-VN" dirty="0" smtClean="0"/>
              <a:t>1-10 </a:t>
            </a:r>
            <a:r>
              <a:rPr lang="sr-Latn-CS" dirty="0" smtClean="0"/>
              <a:t>                    </a:t>
            </a:r>
            <a:r>
              <a:rPr lang="vi-VN" dirty="0" smtClean="0"/>
              <a:t>13,82-0,56* P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                  </a:t>
            </a:r>
            <a:r>
              <a:rPr lang="vi-VN" dirty="0" smtClean="0"/>
              <a:t>&gt;</a:t>
            </a:r>
            <a:r>
              <a:rPr lang="sr-Latn-CS" dirty="0" smtClean="0"/>
              <a:t> </a:t>
            </a:r>
            <a:r>
              <a:rPr lang="vi-VN" dirty="0" smtClean="0"/>
              <a:t>10 </a:t>
            </a:r>
            <a:r>
              <a:rPr lang="sr-Latn-CS" dirty="0" smtClean="0"/>
              <a:t>                            </a:t>
            </a:r>
            <a:r>
              <a:rPr lang="vi-VN" dirty="0" smtClean="0"/>
              <a:t>8,22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                 </a:t>
            </a:r>
            <a:r>
              <a:rPr lang="vi-VN" dirty="0" smtClean="0"/>
              <a:t>do</a:t>
            </a:r>
            <a:r>
              <a:rPr lang="sr-Latn-CS" dirty="0" smtClean="0"/>
              <a:t> </a:t>
            </a:r>
            <a:r>
              <a:rPr lang="vi-VN" dirty="0" smtClean="0"/>
              <a:t>0,2 </a:t>
            </a:r>
            <a:r>
              <a:rPr lang="sr-Latn-CS" dirty="0" smtClean="0"/>
              <a:t>                        </a:t>
            </a:r>
            <a:r>
              <a:rPr lang="vi-VN" dirty="0" smtClean="0"/>
              <a:t>15,66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B</a:t>
            </a:r>
            <a:r>
              <a:rPr lang="vi-VN" dirty="0" smtClean="0"/>
              <a:t>iogas </a:t>
            </a:r>
            <a:r>
              <a:rPr lang="sr-Latn-CS" dirty="0" smtClean="0"/>
              <a:t>                  </a:t>
            </a:r>
            <a:r>
              <a:rPr lang="vi-VN" dirty="0" smtClean="0"/>
              <a:t>0,2-1 </a:t>
            </a:r>
            <a:r>
              <a:rPr lang="sr-Latn-CS" dirty="0" smtClean="0"/>
              <a:t>                  </a:t>
            </a:r>
            <a:r>
              <a:rPr lang="vi-VN" dirty="0" smtClean="0"/>
              <a:t>16,498-4,188* P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                     &gt;</a:t>
            </a:r>
            <a:r>
              <a:rPr lang="vi-VN" dirty="0" smtClean="0"/>
              <a:t> 1 </a:t>
            </a:r>
            <a:r>
              <a:rPr lang="sr-Latn-CS" dirty="0" smtClean="0"/>
              <a:t>                              </a:t>
            </a:r>
            <a:r>
              <a:rPr lang="vi-VN" dirty="0" smtClean="0"/>
              <a:t>12,31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B</a:t>
            </a:r>
            <a:r>
              <a:rPr lang="vi-VN" dirty="0" smtClean="0"/>
              <a:t>iogas ž</a:t>
            </a:r>
            <a:r>
              <a:rPr lang="sr-Latn-CS" dirty="0" smtClean="0"/>
              <a:t>.</a:t>
            </a:r>
            <a:r>
              <a:rPr lang="vi-VN" dirty="0" smtClean="0"/>
              <a:t>porekla </a:t>
            </a:r>
            <a:r>
              <a:rPr lang="sr-Latn-CS" dirty="0" smtClean="0"/>
              <a:t>   </a:t>
            </a:r>
            <a:r>
              <a:rPr lang="vi-VN" dirty="0" smtClean="0"/>
              <a:t>- </a:t>
            </a:r>
            <a:r>
              <a:rPr lang="sr-Latn-CS" dirty="0" smtClean="0"/>
              <a:t>                                </a:t>
            </a:r>
            <a:r>
              <a:rPr lang="vi-VN" dirty="0" smtClean="0"/>
              <a:t>12,31 </a:t>
            </a:r>
            <a:endParaRPr lang="sr-Latn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Zakon o upravljanju otpadom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b="1" noProof="1" smtClean="0">
                <a:solidFill>
                  <a:srgbClr val="00B050"/>
                </a:solidFill>
              </a:rPr>
              <a:t>Slama i drugi neopasan poljoprivredni ili šumski materijal koji se nalazi u prirodi i koristi u poljoprivredi, šumarstvu ili za proizvodnju energije iz takve biomase postupcima ili metodama koje nemaju štetan uticaj na životnu sredinu i ne ugrožavaju zdravlje ljudi – </a:t>
            </a:r>
            <a:r>
              <a:rPr lang="en-US" b="1" noProof="1" smtClean="0">
                <a:solidFill>
                  <a:srgbClr val="C00000"/>
                </a:solidFill>
              </a:rPr>
              <a:t>NE PODLEŽE </a:t>
            </a:r>
          </a:p>
          <a:p>
            <a:r>
              <a:rPr lang="en-US" b="1" noProof="1" smtClean="0"/>
              <a:t>Sve ostalo - </a:t>
            </a:r>
            <a:r>
              <a:rPr lang="en-US" b="1" noProof="1" smtClean="0">
                <a:solidFill>
                  <a:srgbClr val="C00000"/>
                </a:solidFill>
              </a:rPr>
              <a:t>PODLEŽE</a:t>
            </a:r>
            <a:endParaRPr lang="en-US" noProof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solidFill>
                  <a:srgbClr val="7030A0"/>
                </a:solidFill>
              </a:rPr>
              <a:t>Deponije </a:t>
            </a:r>
            <a:r>
              <a:rPr lang="sr-Latn-CS" b="1" dirty="0" smtClean="0">
                <a:solidFill>
                  <a:srgbClr val="FF0000"/>
                </a:solidFill>
              </a:rPr>
              <a:t>i</a:t>
            </a:r>
            <a:r>
              <a:rPr lang="sr-Latn-CS" b="1" dirty="0" smtClean="0"/>
              <a:t> divlje deponije </a:t>
            </a:r>
            <a:r>
              <a:rPr lang="sr-Latn-CS" b="1" dirty="0" smtClean="0">
                <a:solidFill>
                  <a:srgbClr val="FF0000"/>
                </a:solidFill>
              </a:rPr>
              <a:t>u Srbiji</a:t>
            </a:r>
            <a:br>
              <a:rPr lang="sr-Latn-CS" b="1" dirty="0" smtClean="0">
                <a:solidFill>
                  <a:srgbClr val="FF0000"/>
                </a:solidFill>
              </a:rPr>
            </a:br>
            <a:r>
              <a:rPr lang="sr-Latn-CS" sz="3600" b="1" dirty="0" smtClean="0">
                <a:solidFill>
                  <a:srgbClr val="FF0000"/>
                </a:solidFill>
              </a:rPr>
              <a:t>Zone za </a:t>
            </a:r>
            <a:r>
              <a:rPr lang="sr-Latn-CS" sz="3600" b="1" dirty="0" smtClean="0"/>
              <a:t>Anti Organic Food / </a:t>
            </a:r>
            <a:r>
              <a:rPr lang="sr-Latn-CS" sz="2700" b="1" i="1" dirty="0" smtClean="0">
                <a:solidFill>
                  <a:srgbClr val="FF0000"/>
                </a:solidFill>
              </a:rPr>
              <a:t>Prof. dr Snežana Oljača</a:t>
            </a:r>
            <a:endParaRPr lang="en-US" sz="27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SRBIJA_DJUBRE4"/>
          <p:cNvPicPr>
            <a:picLocks noChangeAspect="1" noChangeArrowheads="1"/>
          </p:cNvPicPr>
          <p:nvPr/>
        </p:nvPicPr>
        <p:blipFill>
          <a:blip r:embed="rId2" cstate="print"/>
          <a:srcRect l="27682" t="565" r="27682" b="1413"/>
          <a:stretch>
            <a:fillRect/>
          </a:stretch>
        </p:blipFill>
        <p:spPr bwMode="auto">
          <a:xfrm>
            <a:off x="761999" y="1219200"/>
            <a:ext cx="359011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0062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noProof="1" smtClean="0">
                <a:solidFill>
                  <a:srgbClr val="C00000"/>
                </a:solidFill>
              </a:rPr>
              <a:t>Potencijal biomase u Vojvodini </a:t>
            </a:r>
            <a:r>
              <a:rPr lang="en-US" i="1" noProof="1" smtClean="0"/>
              <a:t/>
            </a:r>
            <a:br>
              <a:rPr lang="en-US" i="1" noProof="1" smtClean="0"/>
            </a:br>
            <a:r>
              <a:rPr lang="en-US" sz="3600" i="1" noProof="1" smtClean="0"/>
              <a:t>(prosek 2001-2005), M. Tešič &amp; D. Filipović, 2007</a:t>
            </a:r>
            <a:endParaRPr lang="en-US" sz="3600" noProof="1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 </a:t>
            </a:r>
            <a:r>
              <a:rPr lang="en-US" noProof="1" smtClean="0"/>
              <a:t>BIOMASA                            ∑ t/god         t/god</a:t>
            </a:r>
          </a:p>
          <a:p>
            <a:r>
              <a:rPr lang="en-US" noProof="1" smtClean="0"/>
              <a:t>Slama strnih žita + Soja   1.717.993     286.332</a:t>
            </a:r>
          </a:p>
          <a:p>
            <a:r>
              <a:rPr lang="en-US" b="1" noProof="1" smtClean="0">
                <a:solidFill>
                  <a:srgbClr val="00B050"/>
                </a:solidFill>
              </a:rPr>
              <a:t>Kukuruzovina                    3.338.465     556.411</a:t>
            </a:r>
          </a:p>
          <a:p>
            <a:r>
              <a:rPr lang="en-US" noProof="1" smtClean="0"/>
              <a:t>Suncokret (stablj+glave)     107.882       17.980</a:t>
            </a:r>
          </a:p>
          <a:p>
            <a:r>
              <a:rPr lang="en-US" noProof="1" smtClean="0"/>
              <a:t>Lišće šećerne repe            1.050.595     175.100</a:t>
            </a:r>
          </a:p>
          <a:p>
            <a:r>
              <a:rPr lang="en-US" noProof="1" smtClean="0"/>
              <a:t>Granjevina (V+V+Š)             - - -               402.300</a:t>
            </a:r>
          </a:p>
          <a:p>
            <a:r>
              <a:rPr lang="en-US" b="1" noProof="1" smtClean="0">
                <a:solidFill>
                  <a:srgbClr val="C00000"/>
                </a:solidFill>
              </a:rPr>
              <a:t>Ukupno                                                   1.428.103</a:t>
            </a:r>
          </a:p>
          <a:p>
            <a:r>
              <a:rPr lang="en-US" noProof="1" smtClean="0"/>
              <a:t>Energija biomase je 20.685 TJ odnosno 5.746 </a:t>
            </a:r>
            <a:r>
              <a:rPr lang="pl-PL" dirty="0" smtClean="0"/>
              <a:t>GWh/a, a iz toga proistekla finalna energija je 12.400 TJ/a, što čini oko </a:t>
            </a:r>
            <a:r>
              <a:rPr lang="pl-PL" b="1" dirty="0" smtClean="0">
                <a:solidFill>
                  <a:srgbClr val="C00000"/>
                </a:solidFill>
              </a:rPr>
              <a:t>20% od ukupne potrošnje finalne energije</a:t>
            </a:r>
            <a:endParaRPr lang="sr-Latn-C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Prospects of using </a:t>
            </a:r>
            <a:r>
              <a:rPr lang="en-US" sz="4000" b="1" dirty="0" err="1" smtClean="0">
                <a:solidFill>
                  <a:srgbClr val="C00000"/>
                </a:solidFill>
              </a:rPr>
              <a:t>bioenergy</a:t>
            </a:r>
            <a:r>
              <a:rPr lang="en-US" sz="4000" b="1" dirty="0" smtClean="0">
                <a:solidFill>
                  <a:srgbClr val="C00000"/>
                </a:solidFill>
              </a:rPr>
              <a:t> crop </a:t>
            </a:r>
            <a:r>
              <a:rPr lang="sr-Latn-CS" sz="4000" b="1" dirty="0" smtClean="0">
                <a:solidFill>
                  <a:srgbClr val="C00000"/>
                </a:solidFill>
              </a:rPr>
              <a:t/>
            </a:r>
            <a:br>
              <a:rPr lang="sr-Latn-CS" sz="4000" b="1" dirty="0" smtClean="0">
                <a:solidFill>
                  <a:srgbClr val="C00000"/>
                </a:solidFill>
              </a:rPr>
            </a:br>
            <a:r>
              <a:rPr lang="en-US" sz="4000" b="1" i="1" dirty="0" err="1" smtClean="0">
                <a:solidFill>
                  <a:srgbClr val="C00000"/>
                </a:solidFill>
              </a:rPr>
              <a:t>Miscanthus</a:t>
            </a:r>
            <a:r>
              <a:rPr lang="en-US" sz="4000" b="1" i="1" dirty="0" smtClean="0">
                <a:solidFill>
                  <a:srgbClr val="C00000"/>
                </a:solidFill>
              </a:rPr>
              <a:t> ×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giganteus</a:t>
            </a:r>
            <a:r>
              <a:rPr lang="en-US" sz="4000" b="1" i="1" dirty="0" smtClean="0">
                <a:solidFill>
                  <a:srgbClr val="C00000"/>
                </a:solidFill>
              </a:rPr>
              <a:t> in Serbia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b="1" dirty="0" smtClean="0"/>
              <a:t>Ž. Dželetović1, N. Mihailović1 and I. Živanović1,2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257800"/>
          </a:xfrm>
        </p:spPr>
        <p:txBody>
          <a:bodyPr>
            <a:normAutofit fontScale="77500" lnSpcReduction="20000"/>
          </a:bodyPr>
          <a:lstStyle/>
          <a:p>
            <a:r>
              <a:rPr lang="sr-Latn-CS" i="1" dirty="0" smtClean="0"/>
              <a:t>Miscanthus × giganteus </a:t>
            </a:r>
            <a:r>
              <a:rPr lang="sr-Latn-CS" dirty="0" smtClean="0"/>
              <a:t>jedan od najboljih bioenergetskih useva u Evropi i SAD</a:t>
            </a:r>
          </a:p>
          <a:p>
            <a:r>
              <a:rPr lang="sr-Latn-CS" dirty="0" smtClean="0"/>
              <a:t>Rast u prvih 70 dana  1.8-2.2 cm dan-1</a:t>
            </a:r>
          </a:p>
          <a:p>
            <a:r>
              <a:rPr lang="sr-Latn-CS" dirty="0" smtClean="0"/>
              <a:t>preko 20 tona suve nadzemne biomase  godišnje dostiže posle treće godine  (11-30 t/ha) – eksploatacija 15-20 godina </a:t>
            </a:r>
          </a:p>
          <a:p>
            <a:r>
              <a:rPr lang="sr-Latn-CS" dirty="0" smtClean="0"/>
              <a:t>Termička vrednost </a:t>
            </a:r>
            <a:r>
              <a:rPr lang="sr-Latn-CS" i="1" dirty="0" smtClean="0"/>
              <a:t>Miscanthus </a:t>
            </a:r>
            <a:r>
              <a:rPr lang="sr-Latn-CS" dirty="0" smtClean="0"/>
              <a:t>slame iznosi 9.2-17.7 MJ kg-1 </a:t>
            </a:r>
          </a:p>
          <a:p>
            <a:r>
              <a:rPr lang="sr-Latn-CS" dirty="0" smtClean="0"/>
              <a:t>uzgajanje </a:t>
            </a:r>
            <a:r>
              <a:rPr lang="sr-Latn-CS" i="1" dirty="0" smtClean="0"/>
              <a:t>Miscanthus</a:t>
            </a:r>
            <a:r>
              <a:rPr lang="sr-Latn-CS" dirty="0" smtClean="0"/>
              <a:t> doprinosi razvoju multifunkcionalne poljoprivrede (peleti, briketi)</a:t>
            </a:r>
          </a:p>
          <a:p>
            <a:r>
              <a:rPr lang="sr-Latn-CS" b="1" dirty="0" smtClean="0">
                <a:solidFill>
                  <a:srgbClr val="FF0000"/>
                </a:solidFill>
              </a:rPr>
              <a:t>NOP = 225.000 – 600.000 ha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352800" cy="506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352800"/>
            <a:ext cx="3314700" cy="1581150"/>
          </a:xfrm>
          <a:noFill/>
        </p:spPr>
      </p:pic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1981200"/>
            <a:ext cx="556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2060"/>
                </a:solidFill>
              </a:rPr>
              <a:t>Prof. dr Miladin M. Ševarlić</a:t>
            </a:r>
            <a:endParaRPr lang="sr-Latn-CS" sz="2400" b="1" dirty="0">
              <a:solidFill>
                <a:srgbClr val="002060"/>
              </a:solidFill>
            </a:endParaRPr>
          </a:p>
          <a:p>
            <a:pPr algn="ctr"/>
            <a:r>
              <a:rPr lang="sr-Latn-CS" sz="2800" b="1" dirty="0">
                <a:solidFill>
                  <a:srgbClr val="002060"/>
                </a:solidFill>
              </a:rPr>
              <a:t>+381</a:t>
            </a:r>
            <a:r>
              <a:rPr lang="sr-Cyrl-CS" sz="2800" b="1" dirty="0">
                <a:solidFill>
                  <a:srgbClr val="002060"/>
                </a:solidFill>
              </a:rPr>
              <a:t>.</a:t>
            </a:r>
            <a:r>
              <a:rPr lang="en-US" sz="2800" b="1" dirty="0">
                <a:solidFill>
                  <a:srgbClr val="002060"/>
                </a:solidFill>
              </a:rPr>
              <a:t>(0)</a:t>
            </a:r>
            <a:r>
              <a:rPr lang="sr-Latn-CS" sz="2800" b="1" dirty="0">
                <a:solidFill>
                  <a:srgbClr val="002060"/>
                </a:solidFill>
              </a:rPr>
              <a:t>63</a:t>
            </a:r>
            <a:r>
              <a:rPr lang="sr-Cyrl-CS" sz="2800" b="1" dirty="0">
                <a:solidFill>
                  <a:srgbClr val="002060"/>
                </a:solidFill>
              </a:rPr>
              <a:t>.</a:t>
            </a:r>
            <a:r>
              <a:rPr lang="sr-Latn-CS" sz="2800" b="1" dirty="0">
                <a:solidFill>
                  <a:srgbClr val="002060"/>
                </a:solidFill>
              </a:rPr>
              <a:t>10</a:t>
            </a:r>
            <a:r>
              <a:rPr lang="sr-Cyrl-CS" sz="2800" b="1" dirty="0">
                <a:solidFill>
                  <a:srgbClr val="002060"/>
                </a:solidFill>
              </a:rPr>
              <a:t>.</a:t>
            </a:r>
            <a:r>
              <a:rPr lang="sr-Latn-CS" sz="2800" b="1" dirty="0">
                <a:solidFill>
                  <a:srgbClr val="002060"/>
                </a:solidFill>
              </a:rPr>
              <a:t>40</a:t>
            </a:r>
            <a:r>
              <a:rPr lang="sr-Cyrl-CS" sz="2800" b="1" dirty="0">
                <a:solidFill>
                  <a:srgbClr val="002060"/>
                </a:solidFill>
              </a:rPr>
              <a:t>.</a:t>
            </a:r>
            <a:r>
              <a:rPr lang="sr-Latn-CS" sz="2800" b="1" dirty="0">
                <a:solidFill>
                  <a:srgbClr val="002060"/>
                </a:solidFill>
              </a:rPr>
              <a:t>25</a:t>
            </a:r>
          </a:p>
          <a:p>
            <a:pPr algn="ctr"/>
            <a:r>
              <a:rPr lang="sr-Latn-CS" sz="2800" b="1" dirty="0">
                <a:solidFill>
                  <a:srgbClr val="002060"/>
                </a:solidFill>
              </a:rPr>
              <a:t>milsevar</a:t>
            </a:r>
            <a:r>
              <a:rPr lang="en-US" sz="2800" b="1" dirty="0">
                <a:solidFill>
                  <a:srgbClr val="002060"/>
                </a:solidFill>
              </a:rPr>
              <a:t>@</a:t>
            </a:r>
            <a:r>
              <a:rPr lang="en-US" sz="2800" b="1" dirty="0" err="1">
                <a:solidFill>
                  <a:srgbClr val="002060"/>
                </a:solidFill>
              </a:rPr>
              <a:t>eunet.rs</a:t>
            </a:r>
            <a:endParaRPr lang="sr-Latn-CS" sz="2800" b="1" dirty="0">
              <a:solidFill>
                <a:srgbClr val="002060"/>
              </a:solidFill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9144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3600" b="1" dirty="0" smtClean="0">
                <a:solidFill>
                  <a:srgbClr val="FF0000"/>
                </a:solidFill>
              </a:rPr>
              <a:t>HVALA ZA VAŠU PAŽNJU!</a:t>
            </a:r>
            <a:endParaRPr lang="sr-Latn-CS" sz="3600" b="1" dirty="0">
              <a:solidFill>
                <a:srgbClr val="FF0000"/>
              </a:solidFill>
            </a:endParaRPr>
          </a:p>
        </p:txBody>
      </p:sp>
      <p:pic>
        <p:nvPicPr>
          <p:cNvPr id="64517" name="Picture 5" descr="GrbZeleniN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1288"/>
            <a:ext cx="14478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" descr="daes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334000"/>
            <a:ext cx="1905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2" descr="http://www.coopseurope.coop/sites/default/files/IYC-LOGO-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0"/>
            <a:ext cx="2209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9" descr="F:\Lap top TOSIBA 29.10.2010\Miladin M. Sevarlic\1-Prof. Sevarlic\FOTO MMS\ШЕВАРЛИЧ\DSC_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219200"/>
            <a:ext cx="35814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sr-Latn-CS" sz="3600" b="1" dirty="0" smtClean="0">
                <a:solidFill>
                  <a:srgbClr val="00B050"/>
                </a:solidFill>
              </a:rPr>
              <a:t>Poljoprivreda proizvođač energetskih vrednosti</a:t>
            </a:r>
            <a:br>
              <a:rPr lang="sr-Latn-CS" sz="3600" b="1" dirty="0" smtClean="0">
                <a:solidFill>
                  <a:srgbClr val="00B050"/>
                </a:solidFill>
              </a:rPr>
            </a:br>
            <a:r>
              <a:rPr lang="sr-Latn-CS" sz="3600" b="1" dirty="0" smtClean="0">
                <a:solidFill>
                  <a:srgbClr val="FF0000"/>
                </a:solidFill>
              </a:rPr>
              <a:t>Energija – </a:t>
            </a:r>
            <a:r>
              <a:rPr lang="sr-Latn-CS" sz="3600" b="1" dirty="0" smtClean="0">
                <a:solidFill>
                  <a:srgbClr val="0070C0"/>
                </a:solidFill>
              </a:rPr>
              <a:t>Ekonomija – </a:t>
            </a:r>
            <a:r>
              <a:rPr lang="sr-Latn-CS" sz="3600" b="1" dirty="0" smtClean="0">
                <a:solidFill>
                  <a:srgbClr val="00B050"/>
                </a:solidFill>
              </a:rPr>
              <a:t>Ekologija </a:t>
            </a:r>
            <a:r>
              <a:rPr lang="sr-Latn-CS" sz="2700" b="1" dirty="0" smtClean="0">
                <a:solidFill>
                  <a:srgbClr val="FFC000"/>
                </a:solidFill>
              </a:rPr>
              <a:t>(1 cal = 4,868 J)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7030A0"/>
                </a:solidFill>
              </a:rPr>
              <a:t>Hrana za ljude </a:t>
            </a:r>
            <a:r>
              <a:rPr lang="sr-Latn-CS" sz="2400" b="1" dirty="0" smtClean="0">
                <a:solidFill>
                  <a:srgbClr val="7030A0"/>
                </a:solidFill>
              </a:rPr>
              <a:t>( 7.180.000 x </a:t>
            </a:r>
            <a:r>
              <a:rPr lang="en-US" sz="2400" b="1" dirty="0" smtClean="0">
                <a:solidFill>
                  <a:srgbClr val="7030A0"/>
                </a:solidFill>
              </a:rPr>
              <a:t>???)</a:t>
            </a:r>
            <a:endParaRPr lang="sr-Latn-CS" sz="2400" b="1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7030A0"/>
                </a:solidFill>
              </a:rPr>
              <a:t>Hrana za stoku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sr-Latn-C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5kg/kg prirasta x ???</a:t>
            </a:r>
            <a:r>
              <a:rPr lang="sr-Latn-CS" sz="2400" b="1" dirty="0" smtClean="0">
                <a:solidFill>
                  <a:srgbClr val="7030A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7030A0"/>
                </a:solidFill>
              </a:rPr>
              <a:t>Sirovine za prerađivačku industriju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7030A0"/>
                </a:solidFill>
              </a:rPr>
              <a:t>Suficit u STR PPP  </a:t>
            </a:r>
            <a:r>
              <a:rPr lang="sr-Latn-CS" sz="2400" b="1" dirty="0" smtClean="0">
                <a:solidFill>
                  <a:srgbClr val="7030A0"/>
                </a:solidFill>
              </a:rPr>
              <a:t>(1,300.000.000 US $)</a:t>
            </a:r>
          </a:p>
          <a:p>
            <a:pPr marL="514350" indent="-514350">
              <a:buFont typeface="+mj-lt"/>
              <a:buAutoNum type="arabicPeriod"/>
            </a:pPr>
            <a:endParaRPr lang="sr-Latn-CS" sz="1800" b="1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FF0000"/>
                </a:solidFill>
              </a:rPr>
              <a:t>Biomasa / Biogas</a:t>
            </a:r>
          </a:p>
          <a:p>
            <a:pPr marL="514350" indent="-514350">
              <a:buFont typeface="+mj-lt"/>
              <a:buAutoNum type="arabicPeriod"/>
            </a:pPr>
            <a:endParaRPr lang="sr-Latn-CS" sz="1800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CS" sz="3600" b="1" dirty="0" smtClean="0">
                <a:solidFill>
                  <a:srgbClr val="00B0F0"/>
                </a:solidFill>
              </a:rPr>
              <a:t>Zaorana biljna masa → </a:t>
            </a:r>
            <a:r>
              <a:rPr lang="sr-Latn-CS" sz="2400" b="1" dirty="0" smtClean="0">
                <a:solidFill>
                  <a:srgbClr val="00B0F0"/>
                </a:solidFill>
              </a:rPr>
              <a:t>1 prikolica stajnjaka = ???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solidFill>
                  <a:srgbClr val="C00000"/>
                </a:solidFill>
              </a:rPr>
              <a:t>Tri problema energetske politike na lokalnom, nacionalnom i globalnom nivou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r>
              <a:rPr lang="en-US" b="1" noProof="1" smtClean="0"/>
              <a:t>Nesigurnost nabavke energenata na tržištu</a:t>
            </a:r>
            <a:endParaRPr lang="sr-Latn-CS" b="1" noProof="1" smtClean="0"/>
          </a:p>
          <a:p>
            <a:endParaRPr lang="en-US" b="1" noProof="1" smtClean="0"/>
          </a:p>
          <a:p>
            <a:r>
              <a:rPr lang="en-US" b="1" noProof="1" smtClean="0"/>
              <a:t>Nestabilnosti cena energenata</a:t>
            </a:r>
            <a:endParaRPr lang="sr-Latn-CS" b="1" noProof="1" smtClean="0"/>
          </a:p>
          <a:p>
            <a:endParaRPr lang="en-US" b="1" noProof="1" smtClean="0"/>
          </a:p>
          <a:p>
            <a:r>
              <a:rPr lang="en-US" b="1" noProof="1" smtClean="0"/>
              <a:t>Povećanja zagađenja životne sredine</a:t>
            </a:r>
            <a:endParaRPr lang="sr-Latn-CS" b="1" noProof="1" smtClean="0"/>
          </a:p>
          <a:p>
            <a:pPr>
              <a:buNone/>
            </a:pPr>
            <a:r>
              <a:rPr lang="sr-Latn-CS" b="1" noProof="1" smtClean="0"/>
              <a:t>    </a:t>
            </a:r>
            <a:r>
              <a:rPr lang="en-US" b="1" noProof="1" smtClean="0"/>
              <a:t>u procesu proizvodnje i potrošnje energenata</a:t>
            </a:r>
            <a:endParaRPr lang="en-US" b="1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solidFill>
                  <a:srgbClr val="C00000"/>
                </a:solidFill>
              </a:rPr>
              <a:t>Predlozi za poboljšanje energetske politike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noProof="1" smtClean="0"/>
              <a:t>Smanjenje korišćenja fosilnih goriva</a:t>
            </a:r>
          </a:p>
          <a:p>
            <a:endParaRPr lang="en-US" b="1" noProof="1" smtClean="0"/>
          </a:p>
          <a:p>
            <a:r>
              <a:rPr lang="sr-Latn-CS" sz="3000" b="1" noProof="1" smtClean="0"/>
              <a:t>Povećanje k</a:t>
            </a:r>
            <a:r>
              <a:rPr lang="en-US" sz="3000" b="1" noProof="1" smtClean="0"/>
              <a:t>orišćenje </a:t>
            </a:r>
            <a:r>
              <a:rPr lang="sr-Latn-CS" sz="3000" b="1" noProof="1" smtClean="0"/>
              <a:t>obnovljivih izvora energije (</a:t>
            </a:r>
            <a:r>
              <a:rPr lang="en-US" sz="3000" b="1" noProof="1" smtClean="0"/>
              <a:t>OIE</a:t>
            </a:r>
            <a:r>
              <a:rPr lang="sr-Latn-CS" sz="3000" b="1" noProof="1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sr-Latn-CS" sz="2800" b="1" dirty="0" smtClean="0"/>
              <a:t> </a:t>
            </a:r>
            <a:r>
              <a:rPr lang="en-US" sz="2800" b="1" dirty="0" smtClean="0"/>
              <a:t>Direktive 2009/28/EC o obnovljivim izvorima energije</a:t>
            </a:r>
            <a:endParaRPr lang="sr-Latn-CS" sz="2800" b="1" dirty="0" smtClean="0"/>
          </a:p>
          <a:p>
            <a:pPr>
              <a:buFont typeface="Wingdings" pitchFamily="2" charset="2"/>
              <a:buChar char="ü"/>
            </a:pPr>
            <a:r>
              <a:rPr lang="sr-Latn-CS" sz="2800" b="1" noProof="1" smtClean="0"/>
              <a:t>Cilj : 27% OIE u ukupnoj potrošnji energije u Srbiji (2020)</a:t>
            </a:r>
            <a:endParaRPr lang="en-US" sz="2800" b="1" noProof="1" smtClean="0"/>
          </a:p>
          <a:p>
            <a:endParaRPr lang="en-US" b="1" noProof="1" smtClean="0"/>
          </a:p>
          <a:p>
            <a:r>
              <a:rPr lang="en-US" b="1" noProof="1" smtClean="0"/>
              <a:t>P</a:t>
            </a:r>
            <a:r>
              <a:rPr lang="sr-Latn-CS" b="1" noProof="1" smtClean="0"/>
              <a:t>romena strukture poljoprivredne proizvodnje i p</a:t>
            </a:r>
            <a:r>
              <a:rPr lang="en-US" b="1" noProof="1" smtClean="0"/>
              <a:t>oboljšanje zaštite životne sredine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b="1" noProof="1" smtClean="0">
                <a:solidFill>
                  <a:srgbClr val="C00000"/>
                </a:solidFill>
              </a:rPr>
              <a:t>Struktura OIE </a:t>
            </a:r>
            <a:br>
              <a:rPr lang="en-US" b="1" noProof="1" smtClean="0">
                <a:solidFill>
                  <a:srgbClr val="C00000"/>
                </a:solidFill>
              </a:rPr>
            </a:br>
            <a:r>
              <a:rPr lang="en-US" b="1" noProof="1" smtClean="0">
                <a:solidFill>
                  <a:srgbClr val="C00000"/>
                </a:solidFill>
              </a:rPr>
              <a:t>u energetskom potencijalu Srbije</a:t>
            </a:r>
            <a:br>
              <a:rPr lang="en-US" b="1" noProof="1" smtClean="0">
                <a:solidFill>
                  <a:srgbClr val="C00000"/>
                </a:solidFill>
              </a:rPr>
            </a:br>
            <a:r>
              <a:rPr lang="en-US" noProof="1" smtClean="0"/>
              <a:t> </a:t>
            </a:r>
            <a:r>
              <a:rPr lang="en-US" sz="3100" b="1" noProof="1" smtClean="0">
                <a:solidFill>
                  <a:srgbClr val="00B0F0"/>
                </a:solidFill>
              </a:rPr>
              <a:t>(Energetski bilans Republike Srbije za 2008.</a:t>
            </a:r>
            <a:r>
              <a:rPr lang="sr-Latn-CS" sz="3100" b="1" dirty="0" smtClean="0">
                <a:solidFill>
                  <a:srgbClr val="00B0F0"/>
                </a:solidFill>
              </a:rPr>
              <a:t>)</a:t>
            </a:r>
            <a:endParaRPr lang="en-US" sz="31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156" t="18199" r="8311" b="25391"/>
          <a:stretch>
            <a:fillRect/>
          </a:stretch>
        </p:blipFill>
        <p:spPr bwMode="auto">
          <a:xfrm>
            <a:off x="228600" y="1600200"/>
            <a:ext cx="8610600" cy="4876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934200" cy="715962"/>
          </a:xfrm>
          <a:noFill/>
          <a:ln/>
        </p:spPr>
        <p:txBody>
          <a:bodyPr>
            <a:normAutofit fontScale="90000"/>
          </a:bodyPr>
          <a:lstStyle/>
          <a:p>
            <a:pPr algn="r"/>
            <a:r>
              <a:rPr lang="sr-Cyrl-CS" sz="3600" b="1" dirty="0" smtClean="0"/>
              <a:t>Енергетски </a:t>
            </a:r>
            <a:r>
              <a:rPr lang="sr-Cyrl-CS" sz="3600" b="1" dirty="0"/>
              <a:t>ресурси</a:t>
            </a:r>
            <a:r>
              <a:rPr lang="en-US" sz="3600" b="1" dirty="0"/>
              <a:t> </a:t>
            </a:r>
            <a:r>
              <a:rPr lang="sr-Cyrl-CS" sz="3600" b="1" dirty="0"/>
              <a:t>и потенцијали</a:t>
            </a:r>
            <a:endParaRPr lang="en-US" sz="3600" b="1" dirty="0"/>
          </a:p>
        </p:txBody>
      </p:sp>
      <p:graphicFrame>
        <p:nvGraphicFramePr>
          <p:cNvPr id="409761" name="Group 161"/>
          <p:cNvGraphicFramePr>
            <a:graphicFrameLocks noGrp="1"/>
          </p:cNvGraphicFramePr>
          <p:nvPr>
            <p:ph sz="half" idx="1"/>
          </p:nvPr>
        </p:nvGraphicFramePr>
        <p:xfrm>
          <a:off x="434975" y="1644650"/>
          <a:ext cx="8524875" cy="4746563"/>
        </p:xfrm>
        <a:graphic>
          <a:graphicData uri="http://schemas.openxmlformats.org/drawingml/2006/table">
            <a:tbl>
              <a:tblPr/>
              <a:tblGrid>
                <a:gridCol w="3251200"/>
                <a:gridCol w="1789113"/>
                <a:gridCol w="1727200"/>
                <a:gridCol w="1757362"/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Врста ОИЕ (милиона тен/год)</a:t>
                      </a:r>
                      <a:endParaRPr kumimoji="0" lang="sr-Cyrl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Расположиви ТП који се користи</a:t>
                      </a:r>
                      <a:endParaRPr kumimoji="0" lang="sr-Cyrl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Неискоришћени расположиви ТП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Укупни расположиви ТП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Биомаса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2,351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3,405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sr-Latn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(60,3%)</a:t>
                      </a:r>
                      <a:endParaRPr kumimoji="0" lang="sr-Cyrl-C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Пољопривредна</a:t>
                      </a:r>
                      <a:endParaRPr kumimoji="0" lang="sr-Cyrl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0,033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1,637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Дрвна (шумска)</a:t>
                      </a:r>
                      <a:endParaRPr kumimoji="0" lang="sr-Cyrl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1,021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0,509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Биоразградиви комунални отпад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Хидроенергија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0,909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0,770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1,679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Енергија ветра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≈</a:t>
                      </a: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0,103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0,103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Соларна енергија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≈</a:t>
                      </a: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Геотермална енергија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Биоразградиви део отпада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0,043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0,043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ОИЕ УКУПНО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1,968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3,682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63" name="Rectangle 163"/>
          <p:cNvSpPr>
            <a:spLocks noChangeArrowheads="1"/>
          </p:cNvSpPr>
          <p:nvPr/>
        </p:nvSpPr>
        <p:spPr bwMode="auto">
          <a:xfrm>
            <a:off x="436563" y="61452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sr-Cyrl-CS" b="0">
                <a:latin typeface="Times New Roman" pitchFamily="18" charset="0"/>
                <a:cs typeface="Times New Roman" pitchFamily="18" charset="0"/>
              </a:rPr>
              <a:t>ТП – технички потенцијал</a:t>
            </a:r>
            <a:endParaRPr lang="en-US" b="0">
              <a:latin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244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>
                <a:solidFill>
                  <a:srgbClr val="00B050"/>
                </a:solidFill>
              </a:rPr>
              <a:t>Biomasa</a:t>
            </a:r>
            <a:br>
              <a:rPr lang="sr-Latn-CS" b="1" dirty="0" smtClean="0">
                <a:solidFill>
                  <a:srgbClr val="00B050"/>
                </a:solidFill>
              </a:rPr>
            </a:br>
            <a:r>
              <a:rPr lang="sr-Latn-CS" sz="3100" b="1" dirty="0" smtClean="0">
                <a:solidFill>
                  <a:srgbClr val="0070C0"/>
                </a:solidFill>
              </a:rPr>
              <a:t>Zakon o energetici, </a:t>
            </a:r>
            <a:endParaRPr lang="en-US" sz="31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noProof="1" smtClean="0"/>
              <a:t>Biomasa je </a:t>
            </a:r>
            <a:r>
              <a:rPr lang="en-US" b="1" noProof="1" smtClean="0">
                <a:solidFill>
                  <a:srgbClr val="FF0000"/>
                </a:solidFill>
              </a:rPr>
              <a:t>biorazgradivi deo </a:t>
            </a:r>
            <a:r>
              <a:rPr lang="en-US" noProof="1" smtClean="0"/>
              <a:t>proizvoda, otpada i ostataka biološkog porekla iz poljoprivrede (uključujući biljne i životinjske materije), šumarstva i povezanih industrija, kao i biorazgradivi deo industrijskog i komunalnog otpada.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sr-Latn-CS" b="1" dirty="0" smtClean="0">
                <a:solidFill>
                  <a:srgbClr val="C00000"/>
                </a:solidFill>
              </a:rPr>
              <a:t>Obnovljivi izvori energije - biomasa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64385"/>
            <a:ext cx="9144000" cy="56340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solidFill>
                  <a:srgbClr val="00B050"/>
                </a:solidFill>
              </a:rPr>
              <a:t>Biomasa – mogućnosti i izazovi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2200" dirty="0" smtClean="0">
                <a:hlinkClick r:id="rId2"/>
              </a:rPr>
              <a:t>http://www.tehnologijahrane.com/seminari/cedef-investiciona-konferencija-biomasa-mogucnosti-i-izazovi</a:t>
            </a:r>
            <a:r>
              <a:rPr lang="sr-Latn-CS" sz="2200" dirty="0" smtClean="0"/>
              <a:t>  </a:t>
            </a:r>
            <a:r>
              <a:rPr lang="sr-Latn-CS" sz="2200" b="1" dirty="0" smtClean="0">
                <a:solidFill>
                  <a:srgbClr val="00B0F0"/>
                </a:solidFill>
              </a:rPr>
              <a:t>Novi Sad, </a:t>
            </a:r>
            <a:r>
              <a:rPr lang="en-US" sz="2000" b="1" dirty="0" smtClean="0">
                <a:solidFill>
                  <a:srgbClr val="00B0F0"/>
                </a:solidFill>
              </a:rPr>
              <a:t>20. maja 2013.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noProof="1" smtClean="0"/>
              <a:t>biomasa je najznačajniji OIE</a:t>
            </a:r>
          </a:p>
          <a:p>
            <a:r>
              <a:rPr lang="en-US" sz="3000" b="1" noProof="1" smtClean="0"/>
              <a:t>biomasa Srbiji = 25-godišnja proizvodnja HE ”Đerdap”</a:t>
            </a:r>
          </a:p>
          <a:p>
            <a:r>
              <a:rPr lang="sr-Latn-CS" sz="2800" b="1" noProof="1" smtClean="0"/>
              <a:t>Potencijal biomase u Srbiji =</a:t>
            </a:r>
            <a:r>
              <a:rPr lang="en-US" sz="2800" b="1" noProof="1" smtClean="0"/>
              <a:t> 2,4-2,6 </a:t>
            </a:r>
            <a:r>
              <a:rPr lang="sr-Latn-CS" sz="2800" b="1" noProof="1" smtClean="0"/>
              <a:t>(</a:t>
            </a:r>
            <a:r>
              <a:rPr lang="sr-Latn-CS" sz="2800" b="1" noProof="1" smtClean="0">
                <a:solidFill>
                  <a:srgbClr val="FF0000"/>
                </a:solidFill>
              </a:rPr>
              <a:t>&gt;3</a:t>
            </a:r>
            <a:r>
              <a:rPr lang="sr-Latn-CS" sz="2800" b="1" noProof="1" smtClean="0"/>
              <a:t>) </a:t>
            </a:r>
            <a:r>
              <a:rPr lang="en-US" sz="2800" b="1" noProof="1" smtClean="0"/>
              <a:t>Mtoe godišnje </a:t>
            </a:r>
            <a:endParaRPr lang="sr-Latn-CS" sz="2800" b="1" noProof="1" smtClean="0"/>
          </a:p>
          <a:p>
            <a:r>
              <a:rPr lang="en-US" sz="2800" b="1" noProof="1" smtClean="0"/>
              <a:t>63-80% ukupnog potencijala OIE</a:t>
            </a:r>
            <a:r>
              <a:rPr lang="sr-Latn-CS" sz="2800" b="1" noProof="1" smtClean="0"/>
              <a:t> u Srbiji</a:t>
            </a:r>
          </a:p>
          <a:p>
            <a:r>
              <a:rPr lang="en-US" sz="2800" b="1" noProof="1" smtClean="0">
                <a:solidFill>
                  <a:srgbClr val="FF0000"/>
                </a:solidFill>
              </a:rPr>
              <a:t>Srbij</a:t>
            </a:r>
            <a:r>
              <a:rPr lang="sr-Latn-CS" sz="2800" b="1" noProof="1" smtClean="0">
                <a:solidFill>
                  <a:srgbClr val="FF0000"/>
                </a:solidFill>
              </a:rPr>
              <a:t>a godišnje </a:t>
            </a:r>
            <a:r>
              <a:rPr lang="en-US" sz="2800" b="1" noProof="1" smtClean="0">
                <a:solidFill>
                  <a:srgbClr val="FF0000"/>
                </a:solidFill>
              </a:rPr>
              <a:t>proizvede  12,5 miliona tona biomase, </a:t>
            </a:r>
            <a:endParaRPr lang="sr-Latn-CS" sz="2800" b="1" noProof="1" smtClean="0">
              <a:solidFill>
                <a:srgbClr val="FF0000"/>
              </a:solidFill>
            </a:endParaRPr>
          </a:p>
          <a:p>
            <a:r>
              <a:rPr lang="en-US" sz="2800" b="1" noProof="1" smtClean="0">
                <a:solidFill>
                  <a:srgbClr val="FF0000"/>
                </a:solidFill>
              </a:rPr>
              <a:t>od toga u Vojvodini oko 9 miliona tona što čini oko 72%.</a:t>
            </a:r>
            <a:endParaRPr lang="sr-Latn-CS" sz="2800" b="1" noProof="1" smtClean="0">
              <a:solidFill>
                <a:srgbClr val="FF0000"/>
              </a:solidFill>
            </a:endParaRPr>
          </a:p>
          <a:p>
            <a:endParaRPr lang="sr-Latn-CS" sz="1400" b="1" noProof="1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b="1" dirty="0" smtClean="0">
                <a:solidFill>
                  <a:srgbClr val="7030A0"/>
                </a:solidFill>
              </a:rPr>
              <a:t>Energetski potencijal obnovljivih izvora u Srbiji</a:t>
            </a:r>
            <a:r>
              <a:rPr lang="sr-Latn-CS" sz="2800" b="1" dirty="0" smtClean="0">
                <a:solidFill>
                  <a:srgbClr val="7030A0"/>
                </a:solidFill>
              </a:rPr>
              <a:t>:</a:t>
            </a:r>
            <a:r>
              <a:rPr lang="vi-VN" sz="2800" b="1" dirty="0" smtClean="0">
                <a:solidFill>
                  <a:srgbClr val="7030A0"/>
                </a:solidFill>
              </a:rPr>
              <a:t> </a:t>
            </a:r>
            <a:endParaRPr lang="sr-Latn-CS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vi-VN" sz="2800" b="1" dirty="0" smtClean="0">
                <a:solidFill>
                  <a:srgbClr val="7030A0"/>
                </a:solidFill>
              </a:rPr>
              <a:t> &gt;</a:t>
            </a:r>
            <a:r>
              <a:rPr lang="sr-Latn-CS" sz="2800" b="1" dirty="0" smtClean="0">
                <a:solidFill>
                  <a:srgbClr val="7030A0"/>
                </a:solidFill>
              </a:rPr>
              <a:t> </a:t>
            </a:r>
            <a:r>
              <a:rPr lang="vi-VN" sz="2800" b="1" dirty="0" smtClean="0">
                <a:solidFill>
                  <a:srgbClr val="7030A0"/>
                </a:solidFill>
              </a:rPr>
              <a:t>3 Mtoe godišnje</a:t>
            </a:r>
            <a:endParaRPr lang="sr-Latn-CS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Latn-CS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25% godišnje potrošnje primarne energije</a:t>
            </a:r>
          </a:p>
          <a:p>
            <a:endParaRPr lang="en-US" sz="2800" b="1" noProof="1" smtClean="0">
              <a:solidFill>
                <a:srgbClr val="FF0000"/>
              </a:solidFill>
            </a:endParaRPr>
          </a:p>
          <a:p>
            <a:endParaRPr lang="en-US" sz="3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654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Poljoprivreda – proizvođač energetskih vrednosti</vt:lpstr>
      <vt:lpstr>Poljoprivreda proizvođač energetskih vrednosti Energija – Ekonomija – Ekologija (1 cal = 4,868 J)</vt:lpstr>
      <vt:lpstr>Tri problema energetske politike na lokalnom, nacionalnom i globalnom nivou</vt:lpstr>
      <vt:lpstr>Predlozi za poboljšanje energetske politike</vt:lpstr>
      <vt:lpstr>Struktura OIE  u energetskom potencijalu Srbije  (Energetski bilans Republike Srbije za 2008.)</vt:lpstr>
      <vt:lpstr>Енергетски ресурси и потенцијали</vt:lpstr>
      <vt:lpstr>Biomasa Zakon o energetici, </vt:lpstr>
      <vt:lpstr>Obnovljivi izvori energije - biomasa</vt:lpstr>
      <vt:lpstr>Biomasa – mogućnosti i izazovi http://www.tehnologijahrane.com/seminari/cedef-investiciona-konferencija-biomasa-mogucnosti-i-izazovi  Novi Sad, 20. maja 2013.</vt:lpstr>
      <vt:lpstr>Podsticaji za povlašćene proizvođače električne energije (februar 2013) - energija iz biomase otkupljuje se po feed-in-tarifama</vt:lpstr>
      <vt:lpstr>Zakon o upravljanju otpadom</vt:lpstr>
      <vt:lpstr>Deponije i divlje deponije u Srbiji Zone za Anti Organic Food / Prof. dr Snežana Oljača</vt:lpstr>
      <vt:lpstr>Potencijal biomase u Vojvodini  (prosek 2001-2005), M. Tešič &amp; D. Filipović, 2007</vt:lpstr>
      <vt:lpstr>Prospects of using bioenergy crop  Miscanthus × giganteus in Serbia Ž. Dželetović1, N. Mihailović1 and I. Živanović1,2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Poljoprivredni fakultet / Beograd</cp:lastModifiedBy>
  <cp:revision>61</cp:revision>
  <dcterms:created xsi:type="dcterms:W3CDTF">2006-08-16T00:00:00Z</dcterms:created>
  <dcterms:modified xsi:type="dcterms:W3CDTF">2013-10-30T07:08:59Z</dcterms:modified>
</cp:coreProperties>
</file>