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659" r:id="rId2"/>
    <p:sldMasterId id="2147483663" r:id="rId3"/>
    <p:sldMasterId id="2147483664" r:id="rId4"/>
    <p:sldMasterId id="2147483665" r:id="rId5"/>
    <p:sldMasterId id="2147483660" r:id="rId6"/>
    <p:sldMasterId id="2147483661" r:id="rId7"/>
    <p:sldMasterId id="2147483662" r:id="rId8"/>
  </p:sldMasterIdLst>
  <p:notesMasterIdLst>
    <p:notesMasterId r:id="rId16"/>
  </p:notesMasterIdLst>
  <p:handoutMasterIdLst>
    <p:handoutMasterId r:id="rId17"/>
  </p:handoutMasterIdLst>
  <p:sldIdLst>
    <p:sldId id="391" r:id="rId9"/>
    <p:sldId id="390" r:id="rId10"/>
    <p:sldId id="386" r:id="rId11"/>
    <p:sldId id="395" r:id="rId12"/>
    <p:sldId id="392" r:id="rId13"/>
    <p:sldId id="393" r:id="rId14"/>
    <p:sldId id="394" r:id="rId15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12"/>
    <a:srgbClr val="FF7171"/>
    <a:srgbClr val="FF0000"/>
    <a:srgbClr val="68F1F4"/>
    <a:srgbClr val="CC0000"/>
    <a:srgbClr val="FF66FF"/>
    <a:srgbClr val="6FD5ED"/>
    <a:srgbClr val="33CAFF"/>
    <a:srgbClr val="11DA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10"/>
    </p:cViewPr>
  </p:sorterViewPr>
  <p:notesViewPr>
    <p:cSldViewPr>
      <p:cViewPr varScale="1">
        <p:scale>
          <a:sx n="60" d="100"/>
          <a:sy n="60" d="100"/>
        </p:scale>
        <p:origin x="-3318" y="-72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Pravni i institucionalni okvir EU i Srbija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26CDF-0D50-49DE-953F-D8FA9BC0EF4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70B35-DA9D-4707-8843-EB6C0D2F8A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Pravni i institucionalni okvir EU i Srbija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C8B80-BE74-40A9-9265-B0EF786929DB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980E-4833-4757-8B51-594EC8AD77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perzaptive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0386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Superzaptivenost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4196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Prozori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ergetski b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1148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Energetski bilans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đevinska fiz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1148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Građevinska fizika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PK praz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C7EE0-37E6-4195-B1A2-2A86FB2FEB6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BA0E-0FE9-4FAF-AA26-B3369AEF4D3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B21B2-3D4C-4770-A88B-845108DF42B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C6676-0B3C-44D5-93A9-FF85A7BEED3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D8367-55E5-4CEE-B886-7D164EB20BD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178A5-AD39-4613-8D3D-51EBB5FA45A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D5064-EADF-4B08-B51F-3CA6C0A8658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D3B5A-AA27-4986-B0BB-E7F768A463E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186F1-7CD0-4E15-B049-B3DF499A8F0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5BF1-B602-48D3-A1C9-673EAAD5EB7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4A5E-48AF-4CA6-A453-083F08FD84E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FA445-587F-496B-AF2A-D46B7409D73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86B7-9222-4987-9565-21DACB03F71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A4735-A9A4-4B47-9D80-8A9BA0E8A33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1FC14-559D-4A2A-B9FE-E6549E1179D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92D57-602A-4456-A6B5-3B9E6414458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70759-1BAC-4664-B507-8C597C4C21E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9ECEA-8627-4CEE-8218-96DE2E19288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248E3-0853-4E5D-A153-1EC43DF491B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B3449-70B4-4F9E-9E33-30250D3A128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9A34-4625-4979-966A-276A9159E12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FBC3C-F04B-4153-B169-9ADE3B80332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B5FE0-2739-4742-A03C-EB7DAAFA618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163A5-2C39-4292-AF95-6D550301211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A625F-A08B-45A2-A5A7-A1582C111DE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ABD20-2297-4A3A-9F15-765C93F00A1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A290C-5F29-4CBB-A034-55ACA2D6662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4B4D-2E62-4EFF-9C67-BA2B68298B0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D85A7-0C8A-4587-8D64-55011545165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07DD5-FED7-4266-A267-53956931F4E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B0DCA-36A5-4716-A3D0-398646DAABB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A6180-1A9C-4B7A-9D5B-08F867F37F2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5EF8E-3301-46F9-8B99-EF01162830B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1695C-B891-4170-BE2F-8077550436D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EDEF-445F-4878-956C-CED846BBFD4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42389-BCF1-474C-A34C-F36F3807383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804BC-0860-4B33-A20E-F4B8193F4BC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DC930-DA65-41F8-AFEA-E17FD4F9409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5C221-D7A4-4B87-B8F7-9539808B7F5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E2E3-32C5-4734-B868-69D81596330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CD0F-F276-46C0-9629-C2B5F2B8B23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5A419-AE10-4FF8-AF01-1EC2BCDF26E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E8551-45DD-4A5F-A9C6-5BC504ED235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57CE7-F12E-45B6-8FDD-2B5D73F1081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190384"/>
            <a:ext cx="1936750" cy="667616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4290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Tehnički aspekti energetski efikasne kuće</a:t>
            </a:r>
            <a:endParaRPr kumimoji="0" lang="sv-SE" sz="1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4AEBE-ABEB-4265-B04D-59A5C308FB2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D63E9-B359-4162-ABBC-FA06CE9C1D1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12BF-84BC-42B4-9E20-0232A35A031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F9802-E4EF-443F-9E52-DE1B897FDB9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2DA22-F1CE-4678-98E0-B9A1B54614C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C57F0-2F9F-49E6-ACAE-213853DC619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BAF71-9C19-4EC5-8636-468470BBD69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A3232-CD24-400F-B6BE-5AFA91C00C5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339E9-9944-4417-9905-5CDEDC86AB3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5DFD-2AC0-47F4-90DE-89AEB882DFC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8E04-8D0E-45F5-89E3-3DA472B2435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60EDE-C8F3-42E7-A797-BC4FD8EADD8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2BBE-1E42-490E-A041-D321B7709E0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B5CCF-CDEF-477B-8FBA-2E3DE0F6C2A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AF818-FF6F-437D-BA67-0BA2D968DA8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85DDC-579D-4CCE-930F-C5CDECF9F84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8BA3D-8717-46EC-BE47-9235AF50865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AE111-28E0-489C-BA2E-6AF69FDF870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6244-AC7C-4AB7-9A0D-AB589D83D87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40D4-9465-4841-BEDB-F83400E1FF6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D526A-ACB4-49EF-9DA9-4040670EEFC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98033-286E-4A1D-943C-6BA099F2A0B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6B00-33D3-4673-825E-3792A83E1A8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473B6-84B3-42F9-AB5D-41EB83BDFB4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9CD35-7F33-4F82-A6F7-A3B0DF9FEBB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8943D-88F5-4633-8FEB-42A00C8A3C6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99D32-AF72-4DCA-8C53-28D3F66CF11E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81474-37F5-46C9-940D-88E4F076F5C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152400" y="3048000"/>
            <a:ext cx="8991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716FA-AABD-4550-8C3A-310495F65EC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14B6A-9BFF-480B-8D02-001B9BD0F8B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90FFA-B726-453F-81D3-958A9F7F512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hnički asp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4290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Tehnički aspekti energetski efikasne kuće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vni i institucionalni okv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6172200" y="130175"/>
            <a:ext cx="2895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Pravni i institucionalni okvir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6934200" y="130175"/>
            <a:ext cx="2895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Latn-CS" sz="1400" b="1" dirty="0" smtClean="0">
                <a:solidFill>
                  <a:schemeClr val="bg2"/>
                </a:solidFill>
              </a:rPr>
              <a:t> PHPP </a:t>
            </a: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6096000" y="130175"/>
            <a:ext cx="2895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Latn-CS" sz="1400" b="1" dirty="0" smtClean="0">
                <a:solidFill>
                  <a:schemeClr val="bg2"/>
                </a:solidFill>
              </a:rPr>
              <a:t> PHPP i Zakon o planiranju i zgradnji </a:t>
            </a: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šta je to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4290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Šta je to energetska efikasnost?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kološko stanovi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9624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Ekološko stanovište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čno stanovi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38100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Stanovište- naš lični novac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sivna kuć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4038600" y="130175"/>
            <a:ext cx="7772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accent2"/>
                </a:solidFill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Šta je to pasivna kuća?</a:t>
            </a: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Picture 3" descr="H:\LOGO\Graphic2 [Converted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9000" y="6347986"/>
            <a:ext cx="1479550" cy="51001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1000"/>
              </a:scheme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bg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82EA-CE9B-48F3-A0CE-DA0E714945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4DC1524-CC1E-4B9E-92CF-2050E8F5EDC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5288" y="444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41994" name="Picture 10" descr="banner_iee_2125x283_72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996" name="Picture 12" descr="logo_mittelgroß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7DFF99B-EEB1-4ADB-93A6-58C93B3C13C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87050" name="Picture 10" descr="banner_iee_2125x283_72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7052" name="Picture 12" descr="logo_mittelgroß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95288" y="444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A6780F9-7217-4A6F-8B04-C844D245FB0B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88074" name="Picture 10" descr="banner_iee_2125x283_72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8076" name="Picture 12" descr="logo_mittelgroß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95288" y="444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9F4AEBE-ABEB-4265-B04D-59A5C308FB2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89098" name="Picture 10" descr="banner_iee_2125x283_72dpi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9100" name="Picture 12" descr="logo_mittelgroß copy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95288" y="444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80" r:id="rId12"/>
    <p:sldLayoutId id="2147483796" r:id="rId13"/>
    <p:sldLayoutId id="2147483823" r:id="rId14"/>
    <p:sldLayoutId id="2147483797" r:id="rId15"/>
    <p:sldLayoutId id="2147483779" r:id="rId16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B7A158D-E959-4283-8EC1-45632ADBBB57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48137" name="Picture 9" descr="banner_iee_2125x283_72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139" name="Picture 11" descr="logo_mittelgroß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23850" y="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B7743FA-9A19-459A-8235-3435634E669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63498" name="Picture 10" descr="banner_iee_2125x283_72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3500" name="Picture 12" descr="logo_mittelgroß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95288" y="444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561EA2B-D9C7-451A-BDF4-EF579A7353E5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96ABEE">
              <a:alpha val="28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348038" y="6337300"/>
            <a:ext cx="3816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v-SE" sz="1400" b="1">
                <a:latin typeface="Trebuchet MS" pitchFamily="34" charset="0"/>
              </a:rPr>
              <a:t>Passive House Seminar for Professionals from the Building Sector</a:t>
            </a:r>
          </a:p>
        </p:txBody>
      </p:sp>
      <p:pic>
        <p:nvPicPr>
          <p:cNvPr id="64522" name="Picture 10" descr="banner_iee_2125x283_72dpi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7950" y="6419850"/>
            <a:ext cx="2951163" cy="393700"/>
          </a:xfrm>
          <a:prstGeom prst="rect">
            <a:avLst/>
          </a:prstGeom>
          <a:noFill/>
        </p:spPr>
      </p:pic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24" name="Picture 12" descr="logo_mittelgroß cop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80300" y="6350000"/>
            <a:ext cx="1555750" cy="463550"/>
          </a:xfrm>
          <a:prstGeom prst="rect">
            <a:avLst/>
          </a:prstGeom>
          <a:noFill/>
        </p:spPr>
      </p:pic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95288" y="44450"/>
            <a:ext cx="856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Day 1</a:t>
            </a:r>
            <a:r>
              <a:rPr lang="en-GB" sz="1400" b="1">
                <a:solidFill>
                  <a:schemeClr val="bg2"/>
                </a:solidFill>
              </a:rPr>
              <a:t>                                				                 </a:t>
            </a:r>
            <a:r>
              <a:rPr lang="en-GB" sz="1400" b="1">
                <a:solidFill>
                  <a:schemeClr val="bg2"/>
                </a:solidFill>
                <a:latin typeface="Trebuchet MS" pitchFamily="34" charset="0"/>
              </a:rPr>
              <a:t>What is a Passive House?</a:t>
            </a:r>
            <a:endParaRPr lang="sv-SE" sz="1400" b="1">
              <a:solidFill>
                <a:schemeClr val="bg2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824" r:id="rId10"/>
    <p:sldLayoutId id="2147483825" r:id="rId11"/>
    <p:sldLayoutId id="2147483832" r:id="rId12"/>
    <p:sldLayoutId id="2147483833" r:id="rId13"/>
    <p:sldLayoutId id="2147483826" r:id="rId14"/>
    <p:sldLayoutId id="2147483827" r:id="rId15"/>
    <p:sldLayoutId id="2147483831" r:id="rId16"/>
    <p:sldLayoutId id="2147483830" r:id="rId17"/>
    <p:sldLayoutId id="2147483834" r:id="rId18"/>
    <p:sldLayoutId id="2147483835" r:id="rId19"/>
    <p:sldLayoutId id="2147483836" r:id="rId20"/>
    <p:sldLayoutId id="2147483837" r:id="rId21"/>
    <p:sldLayoutId id="2147483829" r:id="rId2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5800" y="1143000"/>
            <a:ext cx="7848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Građevinsko-arhitektonsko i mašinsko projektovanje po najnovijim svetskim standardima i propisima, sa izdavanjem Energetskih pasoša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Građevinska operativa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Proizvodnja Termo blokova, stiropora i niskoemisione stolarije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Obnovljivi izvori energije</a:t>
            </a:r>
            <a:r>
              <a:rPr kumimoji="0" lang="sr-Latn-C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(Geotermalna i Solarna energija- toplovodna i fotonaponska)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Mašinske i elektroinstalacije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Niskoenergetska rasveta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Montažni niskoenergetski objekti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Sistemi centralnog upravljanja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611839" y="609600"/>
            <a:ext cx="3865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„Od ideje do ključa u ruke“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 descr="Me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010374"/>
            <a:ext cx="4359620" cy="131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2600" y="533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dirty="0" smtClean="0">
                <a:solidFill>
                  <a:schemeClr val="tx1"/>
                </a:solidFill>
              </a:rPr>
              <a:t>REFERENCE </a:t>
            </a:r>
            <a:r>
              <a:rPr lang="sr-Latn-CS" sz="2400" dirty="0" smtClean="0">
                <a:solidFill>
                  <a:schemeClr val="tx1"/>
                </a:solidFill>
              </a:rPr>
              <a:t>ČLANICA </a:t>
            </a:r>
            <a:r>
              <a:rPr lang="sr-Latn-CS" sz="2400" dirty="0" smtClean="0">
                <a:solidFill>
                  <a:schemeClr val="tx1"/>
                </a:solidFill>
              </a:rPr>
              <a:t>KLASTERA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" name="Picture 2" descr="D:\Documents and Settings\Administrator\Desktop\ENEF\Projekat sa Institutom M. Pupin, Sveta Gora 1,56 k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3860800" cy="2895600"/>
          </a:xfrm>
          <a:prstGeom prst="rect">
            <a:avLst/>
          </a:prstGeom>
          <a:noFill/>
        </p:spPr>
      </p:pic>
      <p:pic>
        <p:nvPicPr>
          <p:cNvPr id="13" name="Picture 5" descr="D:\Documents and Settings\Administrator\Desktop\ENEF\DSCN3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786" y="2209799"/>
            <a:ext cx="3845214" cy="287640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876800" y="51816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Kuća na moru-autonomna </a:t>
            </a:r>
            <a:r>
              <a:rPr lang="sr-Latn-CS" sz="1600" dirty="0" smtClean="0">
                <a:solidFill>
                  <a:schemeClr val="tx1"/>
                </a:solidFill>
              </a:rPr>
              <a:t>jedinica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Conseko d.o.o. Beograd</a:t>
            </a: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188803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</a:rPr>
              <a:t>Sveta Gora 1,56 </a:t>
            </a:r>
            <a:r>
              <a:rPr lang="sv-SE" sz="1600" dirty="0" smtClean="0">
                <a:solidFill>
                  <a:schemeClr val="tx1"/>
                </a:solidFill>
              </a:rPr>
              <a:t>kW</a:t>
            </a:r>
            <a:endParaRPr lang="sr-Latn-CS" sz="1600" dirty="0" smtClean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tx1"/>
                </a:solidFill>
              </a:rPr>
              <a:t>Conseko d.o.o. Beograd</a:t>
            </a: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7" name="Picture 2" descr="D:\Documents and Settings\Administrator\Desktop\ENEF\LOGO ENEF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28601"/>
            <a:ext cx="1295400" cy="78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Documents and Settings\Administrator\Desktop\ENEF\PICT2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267200" cy="3200400"/>
          </a:xfrm>
          <a:prstGeom prst="rect">
            <a:avLst/>
          </a:prstGeom>
          <a:noFill/>
        </p:spPr>
      </p:pic>
      <p:pic>
        <p:nvPicPr>
          <p:cNvPr id="3074" name="Picture 2" descr="D:\Documents and Settings\Administrator\Desktop\ENEF\PICT2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81150"/>
            <a:ext cx="2971800" cy="2228850"/>
          </a:xfrm>
          <a:prstGeom prst="rect">
            <a:avLst/>
          </a:prstGeom>
          <a:noFill/>
        </p:spPr>
      </p:pic>
      <p:pic>
        <p:nvPicPr>
          <p:cNvPr id="3075" name="Picture 3" descr="D:\Documents and Settings\Administrator\Desktop\ENEF\PICT2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962400"/>
            <a:ext cx="2997200" cy="22479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57200" y="617220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Hotel u Novom </a:t>
            </a:r>
            <a:r>
              <a:rPr lang="sr-Latn-CS" sz="1600" dirty="0" smtClean="0">
                <a:solidFill>
                  <a:schemeClr val="tx1"/>
                </a:solidFill>
              </a:rPr>
              <a:t>Sadu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C</a:t>
            </a:r>
            <a:r>
              <a:rPr lang="sr-Latn-CS" sz="1600" dirty="0" smtClean="0">
                <a:solidFill>
                  <a:schemeClr val="tx1"/>
                </a:solidFill>
              </a:rPr>
              <a:t>OOL centar Novi Sad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43400" y="6179403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Bolnica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C</a:t>
            </a:r>
            <a:r>
              <a:rPr lang="sr-Latn-CS" sz="1600" dirty="0" smtClean="0">
                <a:solidFill>
                  <a:schemeClr val="tx1"/>
                </a:solidFill>
              </a:rPr>
              <a:t>OOL centar Novi Sad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5" name="Picture 2" descr="D:\Documents and Settings\Administrator\Desktop\ENEF\LOGO ENEF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1" y="228601"/>
            <a:ext cx="1295400" cy="78670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52600" y="533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dirty="0" smtClean="0">
                <a:solidFill>
                  <a:schemeClr val="tx1"/>
                </a:solidFill>
              </a:rPr>
              <a:t>REFERENCE </a:t>
            </a:r>
            <a:r>
              <a:rPr lang="sr-Latn-CS" sz="2400" dirty="0" smtClean="0">
                <a:solidFill>
                  <a:schemeClr val="tx1"/>
                </a:solidFill>
              </a:rPr>
              <a:t>ČLANICA </a:t>
            </a:r>
            <a:r>
              <a:rPr lang="sr-Latn-CS" sz="2400" dirty="0" smtClean="0">
                <a:solidFill>
                  <a:schemeClr val="tx1"/>
                </a:solidFill>
              </a:rPr>
              <a:t>KLASTERA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D:\Documents and Settings\Administrator\Desktop\ENEF\Niskoenergetska kuca Panc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49214"/>
            <a:ext cx="3810000" cy="240170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47492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Niskoenergetska kuća </a:t>
            </a:r>
            <a:r>
              <a:rPr lang="sr-Latn-CS" sz="1600" dirty="0" smtClean="0">
                <a:solidFill>
                  <a:schemeClr val="tx1"/>
                </a:solidFill>
              </a:rPr>
              <a:t>Pančevo</a:t>
            </a:r>
          </a:p>
          <a:p>
            <a:r>
              <a:rPr lang="sr-Latn-CS" sz="1600" dirty="0" smtClean="0">
                <a:solidFill>
                  <a:schemeClr val="tx1"/>
                </a:solidFill>
              </a:rPr>
              <a:t>Energy concept doo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21859" name="Picture 3" descr="C:\working\Projekti pasivnih kuća\Vladimir Benka -Kovačica\3D Projekat\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831" y="2286000"/>
            <a:ext cx="5135046" cy="232653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267200" y="4731603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Niskoenergetska kuća </a:t>
            </a:r>
            <a:r>
              <a:rPr lang="sr-Latn-CS" sz="1600" dirty="0" smtClean="0">
                <a:solidFill>
                  <a:schemeClr val="tx1"/>
                </a:solidFill>
              </a:rPr>
              <a:t>Kovačica</a:t>
            </a:r>
          </a:p>
          <a:p>
            <a:r>
              <a:rPr lang="sr-Latn-CS" sz="1600" dirty="0" smtClean="0">
                <a:solidFill>
                  <a:schemeClr val="tx1"/>
                </a:solidFill>
              </a:rPr>
              <a:t>Energy </a:t>
            </a:r>
            <a:r>
              <a:rPr lang="sr-Latn-CS" sz="1600" dirty="0" smtClean="0">
                <a:solidFill>
                  <a:schemeClr val="tx1"/>
                </a:solidFill>
              </a:rPr>
              <a:t>concept </a:t>
            </a:r>
            <a:r>
              <a:rPr lang="sr-Latn-CS" sz="1600" dirty="0" smtClean="0">
                <a:solidFill>
                  <a:schemeClr val="tx1"/>
                </a:solidFill>
              </a:rPr>
              <a:t>doo</a:t>
            </a:r>
            <a:endParaRPr lang="de-DE" sz="1600" dirty="0" smtClean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D:\Documents and Settings\Administrator\Desktop\ENEF\LOGO ENEF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228601"/>
            <a:ext cx="1295400" cy="786704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52600" y="533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dirty="0" smtClean="0">
                <a:solidFill>
                  <a:schemeClr val="tx1"/>
                </a:solidFill>
              </a:rPr>
              <a:t>REFERENCE </a:t>
            </a:r>
            <a:r>
              <a:rPr lang="sr-Latn-CS" sz="2400" dirty="0" smtClean="0">
                <a:solidFill>
                  <a:schemeClr val="tx1"/>
                </a:solidFill>
              </a:rPr>
              <a:t>ČLANICA </a:t>
            </a:r>
            <a:r>
              <a:rPr lang="sr-Latn-CS" sz="2400" dirty="0" smtClean="0">
                <a:solidFill>
                  <a:schemeClr val="tx1"/>
                </a:solidFill>
              </a:rPr>
              <a:t>KLASTERA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Administrator\Desktop\ENEF\LOGO ENEF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1"/>
            <a:ext cx="1295400" cy="786704"/>
          </a:xfrm>
          <a:prstGeom prst="rect">
            <a:avLst/>
          </a:prstGeom>
          <a:noFill/>
        </p:spPr>
      </p:pic>
      <p:pic>
        <p:nvPicPr>
          <p:cNvPr id="124931" name="Picture 3" descr="D:\Documents and Settings\Administrator\Desktop\ENEF\stad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3390900" cy="2543175"/>
          </a:xfrm>
          <a:prstGeom prst="rect">
            <a:avLst/>
          </a:prstGeom>
          <a:noFill/>
        </p:spPr>
      </p:pic>
      <p:pic>
        <p:nvPicPr>
          <p:cNvPr id="7" name="Picture 2" descr="D:\Documents and Settings\Administrator\Desktop\ENEF\dukavski_ke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0"/>
            <a:ext cx="3352800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00600" y="4876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Dunavski kej</a:t>
            </a:r>
          </a:p>
          <a:p>
            <a:r>
              <a:rPr lang="sr-Latn-CS" sz="1600" dirty="0" smtClean="0">
                <a:solidFill>
                  <a:schemeClr val="tx1"/>
                </a:solidFill>
              </a:rPr>
              <a:t>Kompanija Blagojević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876800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Stadion Karađorđe</a:t>
            </a:r>
          </a:p>
          <a:p>
            <a:r>
              <a:rPr lang="sr-Latn-CS" sz="1600" dirty="0" smtClean="0">
                <a:solidFill>
                  <a:schemeClr val="tx1"/>
                </a:solidFill>
              </a:rPr>
              <a:t>Kompanija Blagojević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334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dirty="0" smtClean="0">
                <a:solidFill>
                  <a:schemeClr val="tx1"/>
                </a:solidFill>
              </a:rPr>
              <a:t>REFERENCE </a:t>
            </a:r>
            <a:r>
              <a:rPr lang="sr-Latn-CS" sz="2400" dirty="0" smtClean="0">
                <a:solidFill>
                  <a:schemeClr val="tx1"/>
                </a:solidFill>
              </a:rPr>
              <a:t>ČLANICA </a:t>
            </a:r>
            <a:r>
              <a:rPr lang="sr-Latn-CS" sz="2400" dirty="0" smtClean="0">
                <a:solidFill>
                  <a:schemeClr val="tx1"/>
                </a:solidFill>
              </a:rPr>
              <a:t>KLASTERA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Administrator\Desktop\ENEF\LOGO ENEF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1"/>
            <a:ext cx="1295400" cy="7867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52600" y="5334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dirty="0" smtClean="0">
                <a:solidFill>
                  <a:schemeClr val="tx1"/>
                </a:solidFill>
              </a:rPr>
              <a:t>REFERENCE </a:t>
            </a:r>
            <a:r>
              <a:rPr lang="sr-Latn-CS" sz="2400" dirty="0" smtClean="0">
                <a:solidFill>
                  <a:schemeClr val="tx1"/>
                </a:solidFill>
              </a:rPr>
              <a:t>KLASTERA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24930" name="Picture 2" descr="D:\Documents and Settings\Administrator\Desktop\ENEF\vlada_vojvod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3543300" cy="26574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51302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Zgrada Banovine</a:t>
            </a:r>
          </a:p>
          <a:p>
            <a:r>
              <a:rPr lang="sr-Latn-CS" sz="1600" dirty="0" smtClean="0">
                <a:solidFill>
                  <a:schemeClr val="tx1"/>
                </a:solidFill>
              </a:rPr>
              <a:t>Kompanija Blagojević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125955" name="Picture 3" descr="D:\Documents and Settings\Administrator\Desktop\ENEF\most_du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1"/>
            <a:ext cx="3581400" cy="26860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00600" y="5130225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 smtClean="0">
                <a:solidFill>
                  <a:schemeClr val="tx1"/>
                </a:solidFill>
              </a:rPr>
              <a:t>Most Duga</a:t>
            </a:r>
          </a:p>
          <a:p>
            <a:r>
              <a:rPr lang="sr-Latn-CS" sz="1600" dirty="0" smtClean="0">
                <a:solidFill>
                  <a:schemeClr val="tx1"/>
                </a:solidFill>
              </a:rPr>
              <a:t>Kompanija Blagojević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76600"/>
            <a:ext cx="6634592" cy="20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281535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Hvala na pažnji!</a:t>
            </a: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135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8_Custom Design</vt:lpstr>
      <vt:lpstr>1_Custom Design</vt:lpstr>
      <vt:lpstr>5_Custom Design</vt:lpstr>
      <vt:lpstr>6_Custom Design</vt:lpstr>
      <vt:lpstr>7_Custom Design</vt:lpstr>
      <vt:lpstr>2_Custom Design</vt:lpstr>
      <vt:lpstr>3_Custom Design</vt:lpstr>
      <vt:lpstr>4_Custom Design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</dc:creator>
  <cp:lastModifiedBy>xxx</cp:lastModifiedBy>
  <cp:revision>1687</cp:revision>
  <dcterms:created xsi:type="dcterms:W3CDTF">2010-09-04T13:23:11Z</dcterms:created>
  <dcterms:modified xsi:type="dcterms:W3CDTF">2013-10-29T07:03:44Z</dcterms:modified>
</cp:coreProperties>
</file>