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65" r:id="rId13"/>
    <p:sldId id="266" r:id="rId14"/>
    <p:sldId id="267" r:id="rId15"/>
    <p:sldId id="273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2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1E2728F-27BA-43D7-B88D-3CD10195CA04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9E8552A-4591-4F62-869F-D808B5FBDD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vrbas.org/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643074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Funkcionisanje energetskog menadženta na primeru opštine Vrbas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Dani energetike 29.10.2013. Novi Sad</a:t>
            </a:r>
            <a:endParaRPr lang="en-US" dirty="0"/>
          </a:p>
        </p:txBody>
      </p:sp>
      <p:pic>
        <p:nvPicPr>
          <p:cNvPr id="7" name="Picture 6" descr="img_Ref1537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pic>
        <p:nvPicPr>
          <p:cNvPr id="8" name="Picture 7" descr="Drawing1-Mod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518512" cy="115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4480" y="357166"/>
            <a:ext cx="514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/>
              <a:t>Kancelarija za enrgetski menadžment opštine Vrbas</a:t>
            </a:r>
            <a:endParaRPr lang="en-US" sz="2400" dirty="0"/>
          </a:p>
        </p:txBody>
      </p:sp>
      <p:pic>
        <p:nvPicPr>
          <p:cNvPr id="10" name="Picture 9" descr="vrbas-gr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142852"/>
            <a:ext cx="1224000" cy="122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1797358"/>
          </a:xfrm>
        </p:spPr>
        <p:txBody>
          <a:bodyPr/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ISEM trenutno obuhvata 80 javnih objekata i javnu rasvetu na teritoriji opštine Vrbas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906" t="31433" r="47031" b="21666"/>
          <a:stretch>
            <a:fillRect/>
          </a:stretch>
        </p:blipFill>
        <p:spPr bwMode="auto">
          <a:xfrm>
            <a:off x="571472" y="1785926"/>
            <a:ext cx="3571900" cy="32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54375" t="26667" r="18437" b="27500"/>
          <a:stretch>
            <a:fillRect/>
          </a:stretch>
        </p:blipFill>
        <p:spPr bwMode="auto">
          <a:xfrm>
            <a:off x="4500562" y="1752671"/>
            <a:ext cx="3500462" cy="331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28662" y="5072074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Ukupna potrošnja energije u 2012 godinu je 19.608.281,92 kwh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57752" y="514351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Ukupna troškovi za  energiju u 2012 godini iznose 139.662.608,02 din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rcRect l="17633" t="6522" r="42271" b="5872"/>
          <a:stretch>
            <a:fillRect/>
          </a:stretch>
        </p:blipFill>
        <p:spPr bwMode="auto">
          <a:xfrm>
            <a:off x="285719" y="428604"/>
            <a:ext cx="430960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3"/>
          <a:srcRect l="17177" t="11807" r="35707" b="10687"/>
          <a:stretch>
            <a:fillRect/>
          </a:stretch>
        </p:blipFill>
        <p:spPr bwMode="auto">
          <a:xfrm>
            <a:off x="4786314" y="428603"/>
            <a:ext cx="4210910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7323" t="21024" r="30032" b="23863"/>
          <a:stretch>
            <a:fillRect/>
          </a:stretch>
        </p:blipFill>
        <p:spPr bwMode="auto">
          <a:xfrm>
            <a:off x="4786314" y="5009339"/>
            <a:ext cx="3143272" cy="184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2400" dirty="0" err="1" smtClean="0">
                <a:latin typeface="Arial" charset="0"/>
                <a:cs typeface="Arial" charset="0"/>
              </a:rPr>
              <a:t>Energetska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sertifikacija</a:t>
            </a:r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err="1" smtClean="0">
                <a:latin typeface="Arial" charset="0"/>
                <a:cs typeface="Arial" charset="0"/>
              </a:rPr>
              <a:t>Energetski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pregledi</a:t>
            </a:r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err="1" smtClean="0">
                <a:latin typeface="Arial" charset="0"/>
                <a:cs typeface="Arial" charset="0"/>
              </a:rPr>
              <a:t>Elaborati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energetske</a:t>
            </a:r>
            <a:r>
              <a:rPr lang="en-US" sz="2400" dirty="0" smtClean="0">
                <a:latin typeface="Arial" charset="0"/>
                <a:cs typeface="Arial" charset="0"/>
              </a:rPr>
              <a:t>       </a:t>
            </a:r>
            <a:r>
              <a:rPr lang="en-US" sz="2400" dirty="0" err="1" smtClean="0">
                <a:latin typeface="Arial" charset="0"/>
                <a:cs typeface="Arial" charset="0"/>
              </a:rPr>
              <a:t>efikasnosti</a:t>
            </a:r>
            <a:r>
              <a:rPr lang="en-US" sz="2400" dirty="0" smtClean="0">
                <a:latin typeface="Arial" charset="0"/>
                <a:cs typeface="Arial" charset="0"/>
              </a:rPr>
              <a:t>         </a:t>
            </a:r>
          </a:p>
          <a:p>
            <a:r>
              <a:rPr lang="en-US" sz="2400" dirty="0" err="1" smtClean="0">
                <a:latin typeface="Arial" charset="0"/>
                <a:cs typeface="Arial" charset="0"/>
              </a:rPr>
              <a:t>Energetski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pasoši</a:t>
            </a:r>
            <a:endParaRPr lang="sr-Latn-RS" sz="2400" dirty="0" smtClean="0">
              <a:latin typeface="Arial" charset="0"/>
              <a:cs typeface="Arial" charset="0"/>
            </a:endParaRPr>
          </a:p>
          <a:p>
            <a:r>
              <a:rPr lang="sr-Latn-RS" sz="2400" dirty="0" smtClean="0">
                <a:latin typeface="Arial" charset="0"/>
                <a:cs typeface="Arial" charset="0"/>
              </a:rPr>
              <a:t>Energetska optimizacija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Izrada tehno-ekonomskih analiza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Merenje i kontrola</a:t>
            </a:r>
          </a:p>
          <a:p>
            <a:pPr>
              <a:buNone/>
            </a:pPr>
            <a:r>
              <a:rPr lang="sr-Latn-RS" sz="2400" dirty="0" smtClean="0">
                <a:latin typeface="Arial" charset="0"/>
                <a:cs typeface="Arial" charset="0"/>
              </a:rPr>
              <a:t>   potrošnje energije</a:t>
            </a:r>
            <a:endParaRPr lang="en-US" sz="2400" dirty="0" smtClean="0">
              <a:latin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charset="0"/>
                <a:cs typeface="Arial" charset="0"/>
              </a:rPr>
              <a:t>Kancelarija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za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energetski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menadžment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opštine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Vrbas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KEM</a:t>
            </a:r>
            <a:r>
              <a:rPr lang="en-US" sz="3200" dirty="0" smtClean="0">
                <a:latin typeface="Arial" charset="0"/>
                <a:cs typeface="Arial" charset="0"/>
              </a:rPr>
              <a:t> – </a:t>
            </a:r>
            <a:r>
              <a:rPr lang="en-US" sz="3200" dirty="0" err="1" smtClean="0">
                <a:latin typeface="Arial" charset="0"/>
                <a:cs typeface="Arial" charset="0"/>
              </a:rPr>
              <a:t>nove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aktivnosti</a:t>
            </a:r>
            <a:endParaRPr lang="en-US" sz="3200" dirty="0"/>
          </a:p>
        </p:txBody>
      </p:sp>
      <p:pic>
        <p:nvPicPr>
          <p:cNvPr id="4" name="Picture 6" descr="energetska efikasnost skala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214950"/>
            <a:ext cx="2000264" cy="139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titledm-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357298"/>
            <a:ext cx="3286148" cy="44418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000108"/>
            <a:ext cx="6643734" cy="51861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702" y="3500438"/>
            <a:ext cx="2357454" cy="2506853"/>
          </a:xfrm>
        </p:spPr>
        <p:txBody>
          <a:bodyPr>
            <a:normAutofit fontScale="40000" lnSpcReduction="20000"/>
          </a:bodyPr>
          <a:lstStyle/>
          <a:p>
            <a:r>
              <a:rPr lang="en-US" dirty="0" err="1" smtClean="0">
                <a:latin typeface="Arial" charset="0"/>
                <a:cs typeface="Arial" charset="0"/>
              </a:rPr>
              <a:t>Stručni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seminari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za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projektante</a:t>
            </a:r>
            <a:r>
              <a:rPr lang="en-US" dirty="0" smtClean="0">
                <a:latin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cs typeface="Arial" charset="0"/>
              </a:rPr>
              <a:t>izvođače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radova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Info EE </a:t>
            </a:r>
            <a:r>
              <a:rPr lang="en-US" dirty="0" err="1" smtClean="0">
                <a:latin typeface="Arial" charset="0"/>
                <a:cs typeface="Arial" charset="0"/>
              </a:rPr>
              <a:t>dani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za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građanstvo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Info EE </a:t>
            </a:r>
            <a:r>
              <a:rPr lang="en-US" dirty="0" err="1" smtClean="0">
                <a:latin typeface="Arial" charset="0"/>
                <a:cs typeface="Arial" charset="0"/>
              </a:rPr>
              <a:t>dani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za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osnovne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srednje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škole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EE info </a:t>
            </a:r>
            <a:r>
              <a:rPr lang="en-US" dirty="0" err="1" smtClean="0">
                <a:latin typeface="Arial" charset="0"/>
                <a:cs typeface="Arial" charset="0"/>
              </a:rPr>
              <a:t>punkt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EE pool</a:t>
            </a:r>
            <a:endParaRPr lang="sr-Latn-RS" dirty="0" smtClean="0">
              <a:latin typeface="Arial" charset="0"/>
              <a:cs typeface="Arial" charset="0"/>
            </a:endParaRPr>
          </a:p>
          <a:p>
            <a:endParaRPr lang="sr-Latn-RS" dirty="0" smtClean="0">
              <a:latin typeface="Arial" charset="0"/>
              <a:cs typeface="Arial" charset="0"/>
            </a:endParaRPr>
          </a:p>
          <a:p>
            <a:endParaRPr lang="sr-Latn-RS" dirty="0" smtClean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Sajt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kancelarije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za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energetski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menadžment</a:t>
            </a:r>
            <a:r>
              <a:rPr lang="en-US" dirty="0" smtClean="0">
                <a:latin typeface="Arial" charset="0"/>
                <a:cs typeface="Arial" charset="0"/>
              </a:rPr>
              <a:t> (</a:t>
            </a:r>
            <a:r>
              <a:rPr lang="en-US" dirty="0" smtClean="0">
                <a:hlinkClick r:id="rId3"/>
              </a:rPr>
              <a:t>http://www.eevrbas.org/</a:t>
            </a:r>
            <a:r>
              <a:rPr lang="en-US" dirty="0" smtClean="0">
                <a:latin typeface="Arial" charset="0"/>
                <a:cs typeface="Arial" charset="0"/>
              </a:rPr>
              <a:t>korisni </a:t>
            </a:r>
            <a:r>
              <a:rPr lang="en-US" dirty="0" err="1" smtClean="0">
                <a:latin typeface="Arial" charset="0"/>
                <a:cs typeface="Arial" charset="0"/>
              </a:rPr>
              <a:t>saveti</a:t>
            </a:r>
            <a:r>
              <a:rPr lang="en-US" dirty="0" smtClean="0">
                <a:latin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cs typeface="Arial" charset="0"/>
              </a:rPr>
              <a:t>ee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upit</a:t>
            </a:r>
            <a:r>
              <a:rPr lang="en-US" dirty="0" smtClean="0">
                <a:latin typeface="Arial" charset="0"/>
                <a:cs typeface="Arial" charset="0"/>
              </a:rPr>
              <a:t>,...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sr-Latn-RS" sz="2800" dirty="0" smtClean="0">
                <a:latin typeface="Arial" charset="0"/>
                <a:cs typeface="Arial" charset="0"/>
              </a:rPr>
              <a:t/>
            </a:r>
            <a:br>
              <a:rPr lang="sr-Latn-RS" sz="2800" dirty="0" smtClean="0">
                <a:latin typeface="Arial" charset="0"/>
                <a:cs typeface="Arial" charset="0"/>
              </a:rPr>
            </a:br>
            <a:r>
              <a:rPr lang="en-US" sz="2800" dirty="0" err="1" smtClean="0">
                <a:latin typeface="Arial" charset="0"/>
                <a:cs typeface="Arial" charset="0"/>
              </a:rPr>
              <a:t>Promocija</a:t>
            </a:r>
            <a:r>
              <a:rPr lang="en-US" sz="2800" dirty="0" smtClean="0"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latin typeface="Arial" charset="0"/>
                <a:cs typeface="Arial" charset="0"/>
              </a:rPr>
              <a:t>energetske</a:t>
            </a:r>
            <a:r>
              <a:rPr lang="en-US" sz="2800" dirty="0" smtClean="0"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latin typeface="Arial" charset="0"/>
                <a:cs typeface="Arial" charset="0"/>
              </a:rPr>
              <a:t>efikasnosti</a:t>
            </a:r>
            <a:r>
              <a:rPr lang="en-US" sz="2800" dirty="0" smtClean="0">
                <a:latin typeface="Arial" charset="0"/>
                <a:cs typeface="Arial" charset="0"/>
              </a:rPr>
              <a:t> i </a:t>
            </a:r>
            <a:r>
              <a:rPr lang="en-US" sz="2800" dirty="0" err="1" smtClean="0">
                <a:latin typeface="Arial" charset="0"/>
                <a:cs typeface="Arial" charset="0"/>
              </a:rPr>
              <a:t>obnovljivih</a:t>
            </a:r>
            <a:r>
              <a:rPr lang="en-US" sz="2800" dirty="0" smtClean="0"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latin typeface="Arial" charset="0"/>
                <a:cs typeface="Arial" charset="0"/>
              </a:rPr>
              <a:t>izvora</a:t>
            </a:r>
            <a:r>
              <a:rPr lang="en-US" sz="2800" dirty="0" smtClean="0"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latin typeface="Arial" charset="0"/>
                <a:cs typeface="Arial" charset="0"/>
              </a:rPr>
              <a:t>energije</a:t>
            </a:r>
            <a:r>
              <a:rPr lang="en-US" sz="2800" dirty="0" smtClean="0">
                <a:latin typeface="Arial" charset="0"/>
                <a:cs typeface="Arial" charset="0"/>
              </a:rPr>
              <a:t> – </a:t>
            </a:r>
            <a:r>
              <a:rPr lang="en-US" sz="2800" dirty="0" err="1" smtClean="0">
                <a:latin typeface="Arial" charset="0"/>
                <a:cs typeface="Arial" charset="0"/>
              </a:rPr>
              <a:t>KEM</a:t>
            </a:r>
            <a:r>
              <a:rPr lang="sr-Latn-RS" sz="2800" dirty="0" smtClean="0">
                <a:latin typeface="Arial" charset="0"/>
                <a:cs typeface="Arial" charset="0"/>
              </a:rPr>
              <a:t/>
            </a:r>
            <a:br>
              <a:rPr lang="sr-Latn-RS" sz="2800" dirty="0" smtClean="0">
                <a:latin typeface="Arial" charset="0"/>
                <a:cs typeface="Arial" charset="0"/>
              </a:rPr>
            </a:b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28604"/>
            <a:ext cx="8229600" cy="5143536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err="1" smtClean="0">
                <a:latin typeface="Arial" charset="0"/>
                <a:cs typeface="Arial" charset="0"/>
              </a:rPr>
              <a:t>Strategija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razvoja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energetike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opštine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Vrbas</a:t>
            </a:r>
            <a:r>
              <a:rPr lang="en-US" sz="8000" dirty="0" smtClean="0">
                <a:latin typeface="Arial" charset="0"/>
                <a:cs typeface="Arial" charset="0"/>
              </a:rPr>
              <a:t> do 2020 </a:t>
            </a:r>
            <a:r>
              <a:rPr lang="en-US" sz="8000" dirty="0" err="1" smtClean="0">
                <a:latin typeface="Arial" charset="0"/>
                <a:cs typeface="Arial" charset="0"/>
              </a:rPr>
              <a:t>godine</a:t>
            </a:r>
            <a:endParaRPr lang="en-US" sz="8000" dirty="0" smtClean="0">
              <a:latin typeface="Arial" charset="0"/>
              <a:cs typeface="Arial" charset="0"/>
            </a:endParaRPr>
          </a:p>
          <a:p>
            <a:r>
              <a:rPr lang="en-US" sz="8000" dirty="0" err="1" smtClean="0">
                <a:latin typeface="Arial" charset="0"/>
                <a:cs typeface="Arial" charset="0"/>
              </a:rPr>
              <a:t>Tehno-ekonomska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analiza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izgradnje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distributivnog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sistema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daljinskog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grejanja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naseljenog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mesta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Vrbas</a:t>
            </a:r>
            <a:endParaRPr lang="en-US" sz="8000" dirty="0" smtClean="0">
              <a:latin typeface="Arial" charset="0"/>
              <a:cs typeface="Arial" charset="0"/>
            </a:endParaRPr>
          </a:p>
          <a:p>
            <a:r>
              <a:rPr lang="en-US" sz="8000" dirty="0" err="1" smtClean="0">
                <a:latin typeface="Arial" charset="0"/>
                <a:cs typeface="Arial" charset="0"/>
              </a:rPr>
              <a:t>Ekspertiza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optimalnog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snabdevanja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toplotnom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energijom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sistema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daljinskog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grejanja</a:t>
            </a:r>
            <a:r>
              <a:rPr lang="en-US" sz="8000" dirty="0" smtClean="0">
                <a:latin typeface="Arial" charset="0"/>
                <a:cs typeface="Arial" charset="0"/>
              </a:rPr>
              <a:t> Vrbasa</a:t>
            </a:r>
          </a:p>
          <a:p>
            <a:r>
              <a:rPr lang="en-US" sz="8000" dirty="0" err="1" smtClean="0">
                <a:latin typeface="Arial" charset="0"/>
                <a:cs typeface="Arial" charset="0"/>
              </a:rPr>
              <a:t>Studija</a:t>
            </a:r>
            <a:r>
              <a:rPr lang="en-US" sz="8000" dirty="0" smtClean="0">
                <a:latin typeface="Arial" charset="0"/>
                <a:cs typeface="Arial" charset="0"/>
              </a:rPr>
              <a:t> - </a:t>
            </a:r>
            <a:r>
              <a:rPr lang="en-US" sz="8000" dirty="0" err="1" smtClean="0">
                <a:latin typeface="Arial" charset="0"/>
                <a:cs typeface="Arial" charset="0"/>
              </a:rPr>
              <a:t>raspoloživost</a:t>
            </a:r>
            <a:r>
              <a:rPr lang="en-US" sz="8000" dirty="0" smtClean="0">
                <a:latin typeface="Arial" charset="0"/>
                <a:cs typeface="Arial" charset="0"/>
              </a:rPr>
              <a:t> i </a:t>
            </a:r>
            <a:r>
              <a:rPr lang="en-US" sz="8000" dirty="0" err="1" smtClean="0">
                <a:latin typeface="Arial" charset="0"/>
                <a:cs typeface="Arial" charset="0"/>
              </a:rPr>
              <a:t>troškovi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biomase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za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potrebe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sistema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daljinskog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grejanja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na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području</a:t>
            </a:r>
            <a:r>
              <a:rPr lang="en-US" sz="8000" dirty="0" smtClean="0">
                <a:latin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cs typeface="Arial" charset="0"/>
              </a:rPr>
              <a:t>opština</a:t>
            </a:r>
            <a:r>
              <a:rPr lang="en-US" sz="8000" dirty="0" smtClean="0">
                <a:latin typeface="Arial" charset="0"/>
                <a:cs typeface="Arial" charset="0"/>
              </a:rPr>
              <a:t> Vrbasa </a:t>
            </a:r>
            <a:endParaRPr lang="sr-Latn-RS" sz="8000" dirty="0" smtClean="0">
              <a:latin typeface="Arial" charset="0"/>
              <a:cs typeface="Arial" charset="0"/>
            </a:endParaRPr>
          </a:p>
          <a:p>
            <a:r>
              <a:rPr lang="sr-Latn-RS" sz="8000" dirty="0" smtClean="0">
                <a:latin typeface="Arial" charset="0"/>
                <a:cs typeface="Arial" charset="0"/>
              </a:rPr>
              <a:t>Elaborat- ekspertiza prva faza izgradnje distributivnog sistema daljinskog grejanja naseljenog mesta Vrbas</a:t>
            </a:r>
            <a:endParaRPr lang="en-US" sz="8000" dirty="0" smtClean="0">
              <a:latin typeface="Arial" charset="0"/>
              <a:cs typeface="Arial" charset="0"/>
            </a:endParaRPr>
          </a:p>
          <a:p>
            <a:r>
              <a:rPr lang="vi-VN" sz="8000" dirty="0" smtClean="0">
                <a:latin typeface="Arial" charset="0"/>
                <a:cs typeface="Arial" charset="0"/>
              </a:rPr>
              <a:t>Istraživanje javnog mnjenja građana Vrbasa:</a:t>
            </a:r>
            <a:br>
              <a:rPr lang="vi-VN" sz="8000" dirty="0" smtClean="0">
                <a:latin typeface="Arial" charset="0"/>
                <a:cs typeface="Arial" charset="0"/>
              </a:rPr>
            </a:br>
            <a:r>
              <a:rPr lang="vi-VN" sz="8000" dirty="0" smtClean="0">
                <a:latin typeface="Arial" charset="0"/>
                <a:cs typeface="Arial" charset="0"/>
              </a:rPr>
              <a:t>Navike građana Vrbasa u grejanju domaćinstva i transportu</a:t>
            </a:r>
            <a:endParaRPr lang="sr-Latn-RS" sz="8000" dirty="0" smtClean="0">
              <a:latin typeface="Arial" charset="0"/>
              <a:cs typeface="Arial" charset="0"/>
            </a:endParaRPr>
          </a:p>
          <a:p>
            <a:r>
              <a:rPr lang="sr-Latn-RS" sz="8000" dirty="0" smtClean="0">
                <a:latin typeface="Arial" charset="0"/>
                <a:cs typeface="Arial" charset="0"/>
              </a:rPr>
              <a:t>Preporuke za korisnike obuhvaćene opštinskim energetskim menadžmentom</a:t>
            </a:r>
          </a:p>
          <a:p>
            <a:r>
              <a:rPr lang="sr-Latn-RS" sz="8000" dirty="0" smtClean="0">
                <a:latin typeface="Arial" charset="0"/>
                <a:cs typeface="Arial" charset="0"/>
              </a:rPr>
              <a:t>Preporuke za uvođenje kriterijuma energetske efikasnosti u postupcima javne nabavke</a:t>
            </a:r>
          </a:p>
          <a:p>
            <a:r>
              <a:rPr lang="sr-Latn-RS" sz="8000" dirty="0" smtClean="0">
                <a:latin typeface="Arial" charset="0"/>
                <a:cs typeface="Arial" charset="0"/>
              </a:rPr>
              <a:t>Pripremljena opštinska odluka za unapređenje energetske efikasnosti</a:t>
            </a:r>
          </a:p>
          <a:p>
            <a:r>
              <a:rPr lang="sr-Latn-RS" sz="8000" dirty="0" smtClean="0">
                <a:latin typeface="Arial" charset="0"/>
                <a:cs typeface="Arial" charset="0"/>
              </a:rPr>
              <a:t>Urađen akcioni plan za 2014 godinu</a:t>
            </a:r>
          </a:p>
          <a:p>
            <a:r>
              <a:rPr lang="sr-Latn-RS" sz="8000" dirty="0" smtClean="0">
                <a:latin typeface="Arial" charset="0"/>
                <a:cs typeface="Arial" charset="0"/>
              </a:rPr>
              <a:t>Elaborati energetske efikasnosti i pasoši za javne objekte</a:t>
            </a:r>
          </a:p>
          <a:p>
            <a:r>
              <a:rPr lang="sr-Latn-RS" sz="8000" dirty="0" smtClean="0">
                <a:latin typeface="Arial" charset="0"/>
                <a:cs typeface="Arial" charset="0"/>
              </a:rPr>
              <a:t>Projekti energetske sanacije javnih objekata</a:t>
            </a:r>
            <a:endParaRPr lang="en-US" sz="8000" dirty="0" smtClean="0">
              <a:latin typeface="Arial" charset="0"/>
              <a:cs typeface="Arial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500042"/>
            <a:ext cx="84296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latin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cs typeface="Arial" charset="0"/>
              </a:rPr>
              <a:t>Exchange 3</a:t>
            </a:r>
          </a:p>
          <a:p>
            <a:pPr>
              <a:buNone/>
            </a:pPr>
            <a:r>
              <a:rPr lang="en-US" dirty="0" smtClean="0">
                <a:latin typeface="Arial" charset="0"/>
                <a:cs typeface="Arial" charset="0"/>
              </a:rPr>
              <a:t> ( ‘’</a:t>
            </a:r>
            <a:r>
              <a:rPr lang="en-US" dirty="0" err="1" smtClean="0">
                <a:latin typeface="Arial" charset="0"/>
                <a:cs typeface="Arial" charset="0"/>
              </a:rPr>
              <a:t>Uspostavljanje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sistema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upravljanja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energijom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nivou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opštine</a:t>
            </a:r>
            <a:r>
              <a:rPr lang="en-US" dirty="0" smtClean="0">
                <a:latin typeface="Arial" charset="0"/>
                <a:cs typeface="Arial" charset="0"/>
              </a:rPr>
              <a:t> u </a:t>
            </a:r>
            <a:r>
              <a:rPr lang="en-US" dirty="0" err="1" smtClean="0">
                <a:latin typeface="Arial" charset="0"/>
                <a:cs typeface="Arial" charset="0"/>
              </a:rPr>
              <a:t>cilju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povećanja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energetske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efikasnosti</a:t>
            </a:r>
            <a:r>
              <a:rPr lang="en-US" dirty="0" smtClean="0">
                <a:latin typeface="Arial" charset="0"/>
                <a:cs typeface="Arial" charset="0"/>
              </a:rPr>
              <a:t>’’)</a:t>
            </a:r>
            <a:endParaRPr lang="sr-Latn-R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sr-Latn-RS" dirty="0" smtClean="0">
              <a:latin typeface="Arial" charset="0"/>
              <a:cs typeface="Arial" charset="0"/>
            </a:endParaRPr>
          </a:p>
          <a:p>
            <a:r>
              <a:rPr lang="sr-Latn-CS" dirty="0" smtClean="0">
                <a:latin typeface="Arial" pitchFamily="34" charset="0"/>
                <a:cs typeface="Arial" pitchFamily="34" charset="0"/>
              </a:rPr>
              <a:t>-Projekat „Uključivanje organizacija civilnog društva u proces donošenja energetskih i klimatskih politika na lokalnom nivou“ realizuje Centar za slobodne izbore i demokratiju (CeSID) u okviru programa Podrška civilnom društvu.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Program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je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finansira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n od strane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Evropsk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unij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(EU),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putem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Delegacij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Evropske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unije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Republici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Srbiji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a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implementiran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od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strane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GOPA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Consultants.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" charset="0"/>
                <a:cs typeface="Arial" charset="0"/>
              </a:rPr>
              <a:t>’’Discovering energy’’ Serbian – German cooperation project 2012-2013</a:t>
            </a:r>
            <a:endParaRPr lang="sr-Latn-RS" dirty="0" smtClean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endParaRPr lang="sr-Latn-RS" dirty="0" smtClean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sr-Latn-RS" dirty="0" smtClean="0">
                <a:latin typeface="Arial" charset="0"/>
                <a:cs typeface="Arial" charset="0"/>
              </a:rPr>
              <a:t>Eurostart, </a:t>
            </a:r>
            <a:r>
              <a:rPr lang="en-US" dirty="0" err="1" smtClean="0">
                <a:latin typeface="Arial" charset="0"/>
                <a:cs typeface="Arial" charset="0"/>
              </a:rPr>
              <a:t>Autonomn</a:t>
            </a:r>
            <a:r>
              <a:rPr lang="sr-Latn-RS" dirty="0" smtClean="0">
                <a:latin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Regij</a:t>
            </a:r>
            <a:r>
              <a:rPr lang="sr-Latn-RS" dirty="0" smtClean="0">
                <a:latin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cs typeface="Arial" charset="0"/>
              </a:rPr>
              <a:t> Friuli </a:t>
            </a:r>
            <a:r>
              <a:rPr lang="en-US" dirty="0" err="1" smtClean="0">
                <a:latin typeface="Arial" charset="0"/>
                <a:cs typeface="Arial" charset="0"/>
              </a:rPr>
              <a:t>Venecija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Đulija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Autonomn</a:t>
            </a:r>
            <a:r>
              <a:rPr lang="sr-Latn-RS" dirty="0" smtClean="0">
                <a:latin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Pokrajin</a:t>
            </a:r>
            <a:r>
              <a:rPr lang="sr-Latn-RS" dirty="0" smtClean="0">
                <a:latin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Vojvodin</a:t>
            </a:r>
            <a:r>
              <a:rPr lang="sr-Latn-RS" dirty="0" smtClean="0">
                <a:latin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cs typeface="Arial" charset="0"/>
              </a:rPr>
              <a:t>,</a:t>
            </a:r>
            <a:endParaRPr lang="sr-Latn-RS" dirty="0" smtClean="0">
              <a:latin typeface="Arial" charset="0"/>
              <a:cs typeface="Arial" charset="0"/>
            </a:endParaRPr>
          </a:p>
          <a:p>
            <a:endParaRPr lang="sr-Latn-RS" dirty="0" smtClean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vi-VN" dirty="0" smtClean="0">
                <a:latin typeface="Arial" charset="0"/>
                <a:cs typeface="Arial" charset="0"/>
              </a:rPr>
              <a:t>Projekat izrade sistema baze podataka pod okriljem GIZ-a u saradnji sa ADENE (Portuguese Energy Efficiency Agency</a:t>
            </a:r>
            <a:r>
              <a:rPr lang="sr-Latn-RS" dirty="0" smtClean="0">
                <a:latin typeface="Arial" charset="0"/>
                <a:cs typeface="Arial" charset="0"/>
              </a:rPr>
              <a:t>)</a:t>
            </a:r>
          </a:p>
          <a:p>
            <a:endParaRPr lang="sr-Latn-RS" dirty="0" smtClean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endParaRPr lang="sr-Latn-R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sr-Latn-R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sr-Latn-R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/>
          <a:p>
            <a:pPr algn="ctr"/>
            <a:r>
              <a:rPr lang="sr-Latn-RS" dirty="0" smtClean="0">
                <a:latin typeface="Arial" pitchFamily="34" charset="0"/>
                <a:cs typeface="Arial" pitchFamily="34" charset="0"/>
              </a:rPr>
              <a:t>HVALA NA PAŽNJI</a:t>
            </a:r>
          </a:p>
          <a:p>
            <a:pPr algn="ctr">
              <a:buNone/>
              <a:defRPr/>
            </a:pPr>
            <a:r>
              <a:rPr lang="sr-Latn-RS" dirty="0"/>
              <a:t>Kancelarija za energetski menadžment opštine Vrbas</a:t>
            </a:r>
          </a:p>
          <a:p>
            <a:pPr algn="ctr">
              <a:buNone/>
              <a:defRPr/>
            </a:pPr>
            <a:r>
              <a:rPr lang="sr-Latn-RS" dirty="0"/>
              <a:t>Maršala Tita 89    21460 Vrbas  </a:t>
            </a:r>
            <a:endParaRPr lang="sr-Latn-RS" dirty="0" smtClean="0"/>
          </a:p>
          <a:p>
            <a:pPr algn="ctr">
              <a:buNone/>
              <a:defRPr/>
            </a:pPr>
            <a:r>
              <a:rPr lang="sr-Latn-RS" dirty="0" smtClean="0"/>
              <a:t> </a:t>
            </a:r>
            <a:r>
              <a:rPr lang="sr-Latn-RS" dirty="0"/>
              <a:t>021/795-40-13</a:t>
            </a:r>
            <a:endParaRPr lang="en-US" dirty="0"/>
          </a:p>
          <a:p>
            <a:pPr algn="ctr">
              <a:buNone/>
            </a:pPr>
            <a:r>
              <a:rPr lang="en-US" dirty="0" smtClean="0"/>
              <a:t>E</a:t>
            </a:r>
            <a:r>
              <a:rPr lang="sr-Latn-RS" dirty="0" smtClean="0"/>
              <a:t>-mail: kem@vrbas.net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/>
          <a:lstStyle/>
          <a:p>
            <a:r>
              <a:rPr lang="sr-Latn-RS" dirty="0" smtClean="0"/>
              <a:t>ISO 50001</a:t>
            </a:r>
            <a:endParaRPr lang="en-US" dirty="0"/>
          </a:p>
        </p:txBody>
      </p:sp>
      <p:pic>
        <p:nvPicPr>
          <p:cNvPr id="4" name="Picture 4" descr="iso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14290"/>
            <a:ext cx="20716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>
                <a:latin typeface="Arial" charset="0"/>
                <a:cs typeface="Arial" charset="0"/>
              </a:rPr>
              <a:t>Neuređeno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stanje</a:t>
            </a:r>
            <a:r>
              <a:rPr lang="en-US" dirty="0" smtClean="0">
                <a:latin typeface="Arial" charset="0"/>
                <a:cs typeface="Arial" charset="0"/>
              </a:rPr>
              <a:t> u </a:t>
            </a:r>
            <a:r>
              <a:rPr lang="en-US" dirty="0" err="1" smtClean="0">
                <a:latin typeface="Arial" charset="0"/>
                <a:cs typeface="Arial" charset="0"/>
              </a:rPr>
              <a:t>energetskom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sektoru</a:t>
            </a:r>
            <a:endParaRPr lang="sr-Latn-R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sr-Latn-RS" dirty="0" smtClean="0">
              <a:latin typeface="Arial" charset="0"/>
              <a:cs typeface="Arial" charset="0"/>
            </a:endParaRPr>
          </a:p>
          <a:p>
            <a:r>
              <a:rPr lang="sr-Latn-RS" dirty="0" smtClean="0">
                <a:latin typeface="Arial" charset="0"/>
                <a:cs typeface="Arial" charset="0"/>
              </a:rPr>
              <a:t>Gde trošimo energiju?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Kako trošimo enregiju?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Koje energente trošimo?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Koliko energije potrošimo?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Ko je zadužen za šta?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Ko planira? Ko realizuje? Ko proverava ? Ko vrši popravke -korekcije?.....</a:t>
            </a:r>
          </a:p>
          <a:p>
            <a:pPr>
              <a:buNone/>
            </a:pP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Sistemsko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rešenje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Stategija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razvoja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opštine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Vrbas</a:t>
            </a:r>
            <a:r>
              <a:rPr lang="en-US" dirty="0" smtClean="0">
                <a:latin typeface="Arial" charset="0"/>
                <a:cs typeface="Arial" charset="0"/>
              </a:rPr>
              <a:t> 2010-2015</a:t>
            </a:r>
          </a:p>
          <a:p>
            <a:r>
              <a:rPr lang="sr-Latn-RS" dirty="0" smtClean="0">
                <a:latin typeface="Arial" charset="0"/>
                <a:cs typeface="Arial" charset="0"/>
              </a:rPr>
              <a:t>Ključni momenat -u</a:t>
            </a:r>
            <a:r>
              <a:rPr lang="en-US" dirty="0" err="1" smtClean="0">
                <a:latin typeface="Arial" charset="0"/>
                <a:cs typeface="Arial" charset="0"/>
              </a:rPr>
              <a:t>češće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opštine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Vrbas</a:t>
            </a:r>
            <a:r>
              <a:rPr lang="en-US" dirty="0" smtClean="0">
                <a:latin typeface="Arial" charset="0"/>
                <a:cs typeface="Arial" charset="0"/>
              </a:rPr>
              <a:t> u </a:t>
            </a:r>
            <a:r>
              <a:rPr lang="en-US" dirty="0" err="1" smtClean="0">
                <a:latin typeface="Arial" charset="0"/>
                <a:cs typeface="Arial" charset="0"/>
              </a:rPr>
              <a:t>projektu</a:t>
            </a:r>
            <a:r>
              <a:rPr lang="en-US" dirty="0" smtClean="0">
                <a:latin typeface="Arial" charset="0"/>
                <a:cs typeface="Arial" charset="0"/>
              </a:rPr>
              <a:t> Exchange 3</a:t>
            </a:r>
          </a:p>
          <a:p>
            <a:pPr>
              <a:buNone/>
            </a:pPr>
            <a:r>
              <a:rPr lang="en-US" dirty="0" smtClean="0">
                <a:latin typeface="Arial" charset="0"/>
                <a:cs typeface="Arial" charset="0"/>
              </a:rPr>
              <a:t> ( ‘’</a:t>
            </a:r>
            <a:r>
              <a:rPr lang="en-US" dirty="0" err="1" smtClean="0">
                <a:latin typeface="Arial" charset="0"/>
                <a:cs typeface="Arial" charset="0"/>
              </a:rPr>
              <a:t>Uspostavljanje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sistema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upravljanja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energijom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nivou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opštine</a:t>
            </a:r>
            <a:r>
              <a:rPr lang="en-US" dirty="0" smtClean="0">
                <a:latin typeface="Arial" charset="0"/>
                <a:cs typeface="Arial" charset="0"/>
              </a:rPr>
              <a:t> u </a:t>
            </a:r>
            <a:r>
              <a:rPr lang="en-US" dirty="0" err="1" smtClean="0">
                <a:latin typeface="Arial" charset="0"/>
                <a:cs typeface="Arial" charset="0"/>
              </a:rPr>
              <a:t>cilju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povećanja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energetske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efikasnosti</a:t>
            </a:r>
            <a:r>
              <a:rPr lang="en-US" dirty="0" smtClean="0">
                <a:latin typeface="Arial" charset="0"/>
                <a:cs typeface="Arial" charset="0"/>
              </a:rPr>
              <a:t>’’)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itchFamily="34" charset="0"/>
                <a:cs typeface="Arial" pitchFamily="34" charset="0"/>
              </a:rPr>
              <a:t>Sistemsko rešenje problema ’’Energetskog haosa’’</a:t>
            </a:r>
            <a:endParaRPr lang="en-US" sz="3200" dirty="0"/>
          </a:p>
        </p:txBody>
      </p:sp>
      <p:pic>
        <p:nvPicPr>
          <p:cNvPr id="4" name="Picture 3" descr="2030827 No Answers.jpg"/>
          <p:cNvPicPr>
            <a:picLocks noChangeAspect="1"/>
          </p:cNvPicPr>
          <p:nvPr/>
        </p:nvPicPr>
        <p:blipFill>
          <a:blip r:embed="rId2" cstate="print"/>
          <a:srcRect l="13937" t="22380" r="9408" b="8447"/>
          <a:stretch>
            <a:fillRect/>
          </a:stretch>
        </p:blipFill>
        <p:spPr>
          <a:xfrm>
            <a:off x="5715008" y="928670"/>
            <a:ext cx="2357454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latin typeface="Arial" charset="0"/>
                <a:cs typeface="Arial" charset="0"/>
              </a:rPr>
              <a:t>Obuka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za</a:t>
            </a:r>
            <a:r>
              <a:rPr lang="en-US" sz="2400" dirty="0" smtClean="0">
                <a:latin typeface="Arial" charset="0"/>
                <a:cs typeface="Arial" charset="0"/>
              </a:rPr>
              <a:t> ESCO </a:t>
            </a:r>
            <a:r>
              <a:rPr lang="en-US" sz="2400" dirty="0" err="1" smtClean="0">
                <a:latin typeface="Arial" charset="0"/>
                <a:cs typeface="Arial" charset="0"/>
              </a:rPr>
              <a:t>ugovaranje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iz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ušteda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Ber</a:t>
            </a:r>
            <a:r>
              <a:rPr lang="sr-Latn-RS" sz="2400" dirty="0" smtClean="0">
                <a:latin typeface="Arial" charset="0"/>
                <a:cs typeface="Arial" charset="0"/>
              </a:rPr>
              <a:t>l</a:t>
            </a:r>
            <a:r>
              <a:rPr lang="en-US" sz="2400" dirty="0" err="1" smtClean="0">
                <a:latin typeface="Arial" charset="0"/>
                <a:cs typeface="Arial" charset="0"/>
              </a:rPr>
              <a:t>inska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agencija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za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energetiku</a:t>
            </a:r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err="1" smtClean="0">
                <a:latin typeface="Arial" charset="0"/>
                <a:cs typeface="Arial" charset="0"/>
              </a:rPr>
              <a:t>Obuka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za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energetske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menadžere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Institut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za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energetsku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efikasnost</a:t>
            </a:r>
            <a:r>
              <a:rPr lang="en-US" sz="2400" dirty="0" smtClean="0">
                <a:latin typeface="Arial" charset="0"/>
                <a:cs typeface="Arial" charset="0"/>
              </a:rPr>
              <a:t> ‘’</a:t>
            </a:r>
            <a:r>
              <a:rPr lang="en-US" sz="2400" dirty="0" err="1" smtClean="0">
                <a:latin typeface="Arial" charset="0"/>
                <a:cs typeface="Arial" charset="0"/>
              </a:rPr>
              <a:t>Jožef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Pehan</a:t>
            </a:r>
            <a:r>
              <a:rPr lang="en-US" sz="2400" dirty="0" smtClean="0">
                <a:latin typeface="Arial" charset="0"/>
                <a:cs typeface="Arial" charset="0"/>
              </a:rPr>
              <a:t>’’ Ljubljana</a:t>
            </a:r>
          </a:p>
          <a:p>
            <a:r>
              <a:rPr lang="en-US" sz="2400" dirty="0" err="1" smtClean="0">
                <a:latin typeface="Arial" charset="0"/>
                <a:cs typeface="Arial" charset="0"/>
              </a:rPr>
              <a:t>Obuka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za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TÜV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energetske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auditore</a:t>
            </a:r>
            <a:endParaRPr lang="sr-Latn-RS" sz="2400" dirty="0" smtClean="0">
              <a:latin typeface="Arial" charset="0"/>
              <a:cs typeface="Arial" charset="0"/>
            </a:endParaRPr>
          </a:p>
          <a:p>
            <a:r>
              <a:rPr lang="sr-Latn-RS" sz="2400" dirty="0" smtClean="0">
                <a:latin typeface="Arial" charset="0"/>
                <a:cs typeface="Arial" charset="0"/>
              </a:rPr>
              <a:t>Obuka za Project management po PMI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Obuka za Bussines proces management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Obuka za licencirane inžinjere za energetsku efikasnost u zgradarstvu - 381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Ovlašćena organizacija za izdavanje energetskih pasoša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Obuka ‘’Promocija očuvanja energije u komercijalnom i stambenom sektoru’’ – JICA</a:t>
            </a:r>
          </a:p>
          <a:p>
            <a:r>
              <a:rPr lang="sr-Latn-RS" sz="2400" dirty="0" smtClean="0">
                <a:latin typeface="Arial" charset="0"/>
                <a:cs typeface="Arial" charset="0"/>
              </a:rPr>
              <a:t>Obuke za ISO 50001  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</a:t>
            </a:r>
            <a:endParaRPr lang="en-US" dirty="0"/>
          </a:p>
        </p:txBody>
      </p:sp>
      <p:pic>
        <p:nvPicPr>
          <p:cNvPr id="4" name="Picture 3" descr="ukljuci_znanje.jpg"/>
          <p:cNvPicPr>
            <a:picLocks noChangeAspect="1"/>
          </p:cNvPicPr>
          <p:nvPr/>
        </p:nvPicPr>
        <p:blipFill>
          <a:blip r:embed="rId2"/>
          <a:srcRect l="3704" t="16925" b="18460"/>
          <a:stretch>
            <a:fillRect/>
          </a:stretch>
        </p:blipFill>
        <p:spPr>
          <a:xfrm>
            <a:off x="500034" y="214290"/>
            <a:ext cx="3728994" cy="12858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vi-VN" sz="2200" dirty="0" smtClean="0">
                <a:latin typeface="Arial" charset="0"/>
                <a:cs typeface="Arial" charset="0"/>
              </a:rPr>
              <a:t>Opštinsko veće Opštine Vrbas na sednici održanoj 19.aprila 2011. godine je donelo zaključak da se poslovi iz oblasti energetske efikasnosti poveravaju JP’’Direkcija za izgradnju’’ Vrbas,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r>
              <a:rPr lang="vi-VN" sz="2200" dirty="0" smtClean="0">
                <a:latin typeface="Arial" charset="0"/>
                <a:cs typeface="Arial" charset="0"/>
              </a:rPr>
              <a:t> Predsednik Opštine Vrbas je dana 07.07.2011. doneo rešenje o osnivanju Kancelarije za energetski menadžment u cilju sprovođenja aktivnosti proisteklih iz Ugovora /CRIS n0 260-99 potpisanog sa delegacijom Evropske unije u Srbiji 01.04.2011. godine u okviru Projekta ‘’Uspostavljanje sistema za upravljanje energijom na nivou opštine u cilju povećanja energetske efikasnosti’’.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r>
              <a:rPr lang="en-US" sz="2200" dirty="0" err="1" smtClean="0">
                <a:latin typeface="Arial" charset="0"/>
                <a:cs typeface="Arial" charset="0"/>
              </a:rPr>
              <a:t>Kancelarija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za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energetski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menadžment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opštine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Vrbas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posluje</a:t>
            </a:r>
            <a:r>
              <a:rPr lang="en-US" sz="2200" dirty="0" smtClean="0">
                <a:latin typeface="Arial" charset="0"/>
                <a:cs typeface="Arial" charset="0"/>
              </a:rPr>
              <a:t> u </a:t>
            </a:r>
            <a:r>
              <a:rPr lang="en-US" sz="2200" dirty="0" err="1" smtClean="0">
                <a:latin typeface="Arial" charset="0"/>
                <a:cs typeface="Arial" charset="0"/>
              </a:rPr>
              <a:t>okviru</a:t>
            </a:r>
            <a:r>
              <a:rPr lang="en-US" sz="2200" dirty="0" smtClean="0">
                <a:latin typeface="Arial" charset="0"/>
                <a:cs typeface="Arial" charset="0"/>
              </a:rPr>
              <a:t> JP ‘’</a:t>
            </a:r>
            <a:r>
              <a:rPr lang="en-US" sz="2200" dirty="0" err="1" smtClean="0">
                <a:latin typeface="Arial" charset="0"/>
                <a:cs typeface="Arial" charset="0"/>
              </a:rPr>
              <a:t>Direkcija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za</a:t>
            </a: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r>
              <a:rPr lang="en-US" sz="2200" dirty="0" err="1" smtClean="0">
                <a:latin typeface="Arial" charset="0"/>
                <a:cs typeface="Arial" charset="0"/>
              </a:rPr>
              <a:t>izgradnju</a:t>
            </a:r>
            <a:r>
              <a:rPr lang="en-US" sz="2200" dirty="0" smtClean="0">
                <a:latin typeface="Arial" charset="0"/>
                <a:cs typeface="Arial" charset="0"/>
              </a:rPr>
              <a:t>’’ </a:t>
            </a:r>
            <a:r>
              <a:rPr lang="en-US" sz="2200" dirty="0" err="1" smtClean="0">
                <a:latin typeface="Arial" charset="0"/>
                <a:cs typeface="Arial" charset="0"/>
              </a:rPr>
              <a:t>Vrbas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itchFamily="34" charset="0"/>
                <a:cs typeface="Arial" pitchFamily="34" charset="0"/>
              </a:rPr>
              <a:t>Osnivanje kancelarije za energetski menadžment opštine Vrbas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>
                <a:latin typeface="Arial" charset="0"/>
                <a:cs typeface="Arial" charset="0"/>
              </a:rPr>
              <a:t>Energeski auditi javnih </a:t>
            </a:r>
            <a:r>
              <a:rPr lang="sr-Latn-RS" dirty="0" smtClean="0">
                <a:latin typeface="Arial" charset="0"/>
                <a:cs typeface="Arial" charset="0"/>
              </a:rPr>
              <a:t>zgrada i izrada katastra javne rasvete</a:t>
            </a:r>
          </a:p>
          <a:p>
            <a:pPr>
              <a:buNone/>
            </a:pPr>
            <a:endParaRPr lang="sr-Latn-RS" dirty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Obuke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latin typeface="Arial" charset="0"/>
                <a:cs typeface="Arial" charset="0"/>
              </a:rPr>
              <a:t>za ključne učesnike u sistemu</a:t>
            </a:r>
          </a:p>
          <a:p>
            <a:pPr>
              <a:buNone/>
            </a:pPr>
            <a:r>
              <a:rPr lang="sr-Latn-RS" dirty="0" smtClean="0">
                <a:latin typeface="Arial" charset="0"/>
                <a:cs typeface="Arial" charset="0"/>
              </a:rPr>
              <a:t>       -  rukovodioci javnih objekata</a:t>
            </a:r>
          </a:p>
          <a:p>
            <a:pPr>
              <a:buNone/>
            </a:pPr>
            <a:r>
              <a:rPr lang="sr-Latn-RS" dirty="0"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latin typeface="Arial" charset="0"/>
                <a:cs typeface="Arial" charset="0"/>
              </a:rPr>
              <a:t>      -  radnici na održavanju postrojenja</a:t>
            </a:r>
          </a:p>
          <a:p>
            <a:pPr>
              <a:buNone/>
            </a:pPr>
            <a:r>
              <a:rPr lang="sr-Latn-RS" dirty="0">
                <a:latin typeface="Arial" charset="0"/>
                <a:cs typeface="Arial" charset="0"/>
              </a:rPr>
              <a:t> </a:t>
            </a:r>
            <a:r>
              <a:rPr lang="sr-Latn-RS" dirty="0" smtClean="0">
                <a:latin typeface="Arial" charset="0"/>
                <a:cs typeface="Arial" charset="0"/>
              </a:rPr>
              <a:t>      -  finasijski radnici</a:t>
            </a:r>
          </a:p>
          <a:p>
            <a:pPr>
              <a:buNone/>
            </a:pP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Informacioni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sistem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za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energetski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menadžment</a:t>
            </a:r>
            <a:endParaRPr lang="en-US" dirty="0" smtClean="0">
              <a:latin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200" dirty="0" smtClean="0">
                <a:latin typeface="Arial" pitchFamily="34" charset="0"/>
                <a:cs typeface="Arial" pitchFamily="34" charset="0"/>
              </a:rPr>
              <a:t>Izgradnja sistema energetskog menadžmenta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 smtClean="0"/>
              <a:t>Opšti podaci o objektu</a:t>
            </a:r>
          </a:p>
          <a:p>
            <a:r>
              <a:rPr lang="en-US" dirty="0" smtClean="0"/>
              <a:t>G</a:t>
            </a:r>
            <a:r>
              <a:rPr lang="sr-Latn-RS" dirty="0" smtClean="0"/>
              <a:t>rađevinski podaci</a:t>
            </a:r>
          </a:p>
          <a:p>
            <a:r>
              <a:rPr lang="sr-Latn-RS" dirty="0" smtClean="0"/>
              <a:t>Podaci o kgh sistemima</a:t>
            </a:r>
          </a:p>
          <a:p>
            <a:r>
              <a:rPr lang="sr-Latn-RS" dirty="0" smtClean="0"/>
              <a:t>Podaci o prozorimaa i vratima na objektu</a:t>
            </a:r>
          </a:p>
          <a:p>
            <a:r>
              <a:rPr lang="sr-Latn-RS" dirty="0" smtClean="0"/>
              <a:t>Podaci o toplotnom izvoru i grejnim telima</a:t>
            </a:r>
          </a:p>
          <a:p>
            <a:r>
              <a:rPr lang="sr-Latn-RS" dirty="0" smtClean="0"/>
              <a:t>Spisak električnih uređaja </a:t>
            </a:r>
          </a:p>
          <a:p>
            <a:r>
              <a:rPr lang="en-US" dirty="0" smtClean="0"/>
              <a:t>S</a:t>
            </a:r>
            <a:r>
              <a:rPr lang="sr-Latn-RS" dirty="0" smtClean="0"/>
              <a:t>pisak izvora svetlosti</a:t>
            </a:r>
          </a:p>
          <a:p>
            <a:r>
              <a:rPr lang="sr-Latn-RS" dirty="0" smtClean="0"/>
              <a:t>Podaci o STV</a:t>
            </a:r>
          </a:p>
          <a:p>
            <a:r>
              <a:rPr lang="sr-Latn-RS" dirty="0" smtClean="0"/>
              <a:t>.....</a:t>
            </a:r>
          </a:p>
          <a:p>
            <a:pPr>
              <a:buNone/>
            </a:pPr>
            <a:r>
              <a:rPr lang="sr-Latn-RS" dirty="0" smtClean="0"/>
              <a:t>Svi podaci su prikupljani kako bi se za svaki objekat mogao uraditi elaborat energetske efikasnosti a i ujedno da budu spremni za ulazak u pool objekata za eventualni ESCO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200" dirty="0" smtClean="0">
                <a:latin typeface="Arial" pitchFamily="34" charset="0"/>
                <a:cs typeface="Arial" pitchFamily="34" charset="0"/>
              </a:rPr>
              <a:t>Energetski auditi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 smtClean="0">
                <a:latin typeface="Arial" charset="0"/>
                <a:cs typeface="Arial" charset="0"/>
              </a:rPr>
              <a:t>ISEM</a:t>
            </a:r>
            <a:r>
              <a:rPr lang="en-US" dirty="0" smtClean="0">
                <a:latin typeface="Arial" charset="0"/>
                <a:cs typeface="Arial" charset="0"/>
              </a:rPr>
              <a:t> je </a:t>
            </a:r>
            <a:r>
              <a:rPr lang="en-US" dirty="0" err="1" smtClean="0">
                <a:latin typeface="Arial" charset="0"/>
                <a:cs typeface="Arial" charset="0"/>
              </a:rPr>
              <a:t>računarski</a:t>
            </a:r>
            <a:r>
              <a:rPr lang="en-US" dirty="0" smtClean="0">
                <a:latin typeface="Arial" charset="0"/>
                <a:cs typeface="Arial" charset="0"/>
              </a:rPr>
              <a:t> program </a:t>
            </a:r>
            <a:r>
              <a:rPr lang="en-US" dirty="0" err="1" smtClean="0">
                <a:latin typeface="Arial" charset="0"/>
                <a:cs typeface="Arial" charset="0"/>
              </a:rPr>
              <a:t>kojem</a:t>
            </a:r>
            <a:r>
              <a:rPr lang="en-US" dirty="0" smtClean="0">
                <a:latin typeface="Arial" charset="0"/>
                <a:cs typeface="Arial" charset="0"/>
              </a:rPr>
              <a:t> se </a:t>
            </a:r>
            <a:r>
              <a:rPr lang="en-US" dirty="0" err="1" smtClean="0">
                <a:latin typeface="Arial" charset="0"/>
                <a:cs typeface="Arial" charset="0"/>
              </a:rPr>
              <a:t>može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pristupiti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putem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interneta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omogućava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skladištenje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pristup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informacijama</a:t>
            </a:r>
            <a:r>
              <a:rPr lang="en-US" dirty="0" smtClean="0">
                <a:latin typeface="Arial" charset="0"/>
                <a:cs typeface="Arial" charset="0"/>
              </a:rPr>
              <a:t> o </a:t>
            </a:r>
            <a:r>
              <a:rPr lang="en-US" dirty="0" err="1" smtClean="0">
                <a:latin typeface="Arial" charset="0"/>
                <a:cs typeface="Arial" charset="0"/>
              </a:rPr>
              <a:t>potrošnji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energije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vode</a:t>
            </a:r>
            <a:r>
              <a:rPr lang="en-US" dirty="0" smtClean="0">
                <a:latin typeface="Arial" charset="0"/>
                <a:cs typeface="Arial" charset="0"/>
              </a:rPr>
              <a:t> u </a:t>
            </a:r>
            <a:r>
              <a:rPr lang="en-US" dirty="0" err="1" smtClean="0">
                <a:latin typeface="Arial" charset="0"/>
                <a:cs typeface="Arial" charset="0"/>
              </a:rPr>
              <a:t>svim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objektima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koji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su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obuhvaćeni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sistemom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</a:p>
          <a:p>
            <a:pPr algn="just"/>
            <a:r>
              <a:rPr lang="en-US" dirty="0" err="1" smtClean="0">
                <a:latin typeface="Arial" charset="0"/>
                <a:cs typeface="Arial" charset="0"/>
              </a:rPr>
              <a:t>ISEM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nam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omogućava</a:t>
            </a:r>
            <a:r>
              <a:rPr lang="en-US" dirty="0" smtClean="0">
                <a:latin typeface="Arial" charset="0"/>
                <a:cs typeface="Arial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dirty="0" err="1" smtClean="0">
                <a:latin typeface="Arial" charset="0"/>
                <a:cs typeface="Arial" charset="0"/>
              </a:rPr>
              <a:t>Kontinualno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ažuriranje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održavanje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baze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podataka</a:t>
            </a:r>
            <a:r>
              <a:rPr lang="en-US" dirty="0" smtClean="0">
                <a:latin typeface="Arial" charset="0"/>
                <a:cs typeface="Arial" charset="0"/>
              </a:rPr>
              <a:t> o </a:t>
            </a:r>
            <a:r>
              <a:rPr lang="en-US" dirty="0" err="1" smtClean="0">
                <a:latin typeface="Arial" charset="0"/>
                <a:cs typeface="Arial" charset="0"/>
              </a:rPr>
              <a:t>pojedinim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objektima</a:t>
            </a:r>
            <a:endParaRPr lang="en-US" dirty="0" smtClean="0">
              <a:latin typeface="Arial" charset="0"/>
              <a:cs typeface="Arial" charset="0"/>
            </a:endParaRPr>
          </a:p>
          <a:p>
            <a:pPr algn="just">
              <a:buFontTx/>
              <a:buChar char="-"/>
            </a:pPr>
            <a:r>
              <a:rPr lang="en-US" dirty="0" err="1" smtClean="0">
                <a:latin typeface="Arial" charset="0"/>
                <a:cs typeface="Arial" charset="0"/>
              </a:rPr>
              <a:t>Kontinualno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unošenje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nadzor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nad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podacima</a:t>
            </a:r>
            <a:r>
              <a:rPr lang="en-US" dirty="0" smtClean="0">
                <a:latin typeface="Arial" charset="0"/>
                <a:cs typeface="Arial" charset="0"/>
              </a:rPr>
              <a:t> o </a:t>
            </a:r>
            <a:r>
              <a:rPr lang="en-US" dirty="0" err="1" smtClean="0">
                <a:latin typeface="Arial" charset="0"/>
                <a:cs typeface="Arial" charset="0"/>
              </a:rPr>
              <a:t>potrošnji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svih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vrsta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energenata</a:t>
            </a:r>
            <a:r>
              <a:rPr lang="en-US" dirty="0" smtClean="0">
                <a:latin typeface="Arial" charset="0"/>
                <a:cs typeface="Arial" charset="0"/>
              </a:rPr>
              <a:t> i </a:t>
            </a:r>
            <a:r>
              <a:rPr lang="en-US" dirty="0" err="1" smtClean="0">
                <a:latin typeface="Arial" charset="0"/>
                <a:cs typeface="Arial" charset="0"/>
              </a:rPr>
              <a:t>vode</a:t>
            </a:r>
            <a:endParaRPr lang="en-US" dirty="0" smtClean="0">
              <a:latin typeface="Arial" charset="0"/>
              <a:cs typeface="Arial" charset="0"/>
            </a:endParaRPr>
          </a:p>
          <a:p>
            <a:pPr algn="just">
              <a:buFontTx/>
              <a:buChar char="-"/>
            </a:pPr>
            <a:r>
              <a:rPr lang="pl-PL" dirty="0" smtClean="0">
                <a:latin typeface="Arial" charset="0"/>
                <a:cs typeface="Arial" charset="0"/>
              </a:rPr>
              <a:t>Obradu i analizu prikupljenih podataka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charset="0"/>
                <a:cs typeface="Arial" charset="0"/>
              </a:rPr>
              <a:t>Informacioni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sistem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za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energetski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menadžment</a:t>
            </a:r>
            <a:r>
              <a:rPr lang="en-US" sz="3200" dirty="0" smtClean="0">
                <a:latin typeface="Arial" charset="0"/>
                <a:cs typeface="Arial" charset="0"/>
              </a:rPr>
              <a:t> -</a:t>
            </a:r>
            <a:r>
              <a:rPr lang="sr-Latn-R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cs typeface="Arial" charset="0"/>
              </a:rPr>
              <a:t>ISEM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>
            <a:normAutofit/>
          </a:bodyPr>
          <a:lstStyle/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Uvođenjem ISEM-a u organizacionu strukturu jedinica lokalne samouprave omogućava se: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rano otkrivanje nepotrebnog rasipanja energije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informaciona osnova za donošenje odluka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pregled i analiza dosadašnjih operativnih podataka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identifikovanje, priprema i izvršavanje projekata poboljšanja energetske efikasnosti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precizno definisanje pokazatelja potrošnje, efikasnosti i uspešnosti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vi-VN" dirty="0">
                <a:latin typeface="Arial" pitchFamily="34" charset="0"/>
                <a:cs typeface="Arial" pitchFamily="34" charset="0"/>
              </a:rPr>
              <a:t>podrška budžetiranju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4525963"/>
          </a:xfrm>
        </p:spPr>
        <p:txBody>
          <a:bodyPr/>
          <a:lstStyle/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Prikupljeni podaci o potrošnji energenata i vode za sve javne objekte i javnu rasvetu za 2009, 2010, 2011, 2012, 2013 godinu</a:t>
            </a:r>
          </a:p>
          <a:p>
            <a:endParaRPr lang="sr-Latn-R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Untitled2222-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611876"/>
            <a:ext cx="6858048" cy="434641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395</TotalTime>
  <Words>842</Words>
  <Application>Microsoft Office PowerPoint</Application>
  <PresentationFormat>On-screen Show (4:3)</PresentationFormat>
  <Paragraphs>118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Funkcionisanje energetskog menadženta na primeru opštine Vrbas</vt:lpstr>
      <vt:lpstr>Sistemsko rešenje problema ’’Energetskog haosa’’</vt:lpstr>
      <vt:lpstr> </vt:lpstr>
      <vt:lpstr>Osnivanje kancelarije za energetski menadžment opštine Vrbas</vt:lpstr>
      <vt:lpstr>Izgradnja sistema energetskog menadžmenta </vt:lpstr>
      <vt:lpstr>Energetski auditi</vt:lpstr>
      <vt:lpstr>Informacioni sistem za energetski menadžment - ISEM</vt:lpstr>
      <vt:lpstr>PowerPoint Presentation</vt:lpstr>
      <vt:lpstr>PowerPoint Presentation</vt:lpstr>
      <vt:lpstr>PowerPoint Presentation</vt:lpstr>
      <vt:lpstr>PowerPoint Presentation</vt:lpstr>
      <vt:lpstr>Kancelarija za energetski menadžment opštine Vrbas KEM – nove aktivnosti</vt:lpstr>
      <vt:lpstr> Promocija energetske efikasnosti i obnovljivih izvora energije – KEM </vt:lpstr>
      <vt:lpstr>PowerPoint Presentation</vt:lpstr>
      <vt:lpstr>PowerPoint Presentation</vt:lpstr>
      <vt:lpstr>ISO 50001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Funkcionisanje energetskog menadženta na primeru opštine Vrbas</dc:title>
  <dc:creator>nikola.vujovic</dc:creator>
  <cp:lastModifiedBy>Nada Radovanović</cp:lastModifiedBy>
  <cp:revision>20</cp:revision>
  <dcterms:created xsi:type="dcterms:W3CDTF">2013-10-26T10:18:05Z</dcterms:created>
  <dcterms:modified xsi:type="dcterms:W3CDTF">2013-10-28T07:36:53Z</dcterms:modified>
</cp:coreProperties>
</file>