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644" r:id="rId2"/>
    <p:sldId id="609" r:id="rId3"/>
    <p:sldId id="611" r:id="rId4"/>
    <p:sldId id="1720" r:id="rId5"/>
    <p:sldId id="1660" r:id="rId6"/>
    <p:sldId id="1661" r:id="rId7"/>
    <p:sldId id="1662" r:id="rId8"/>
    <p:sldId id="1663" r:id="rId9"/>
    <p:sldId id="1671" r:id="rId10"/>
    <p:sldId id="1725" r:id="rId11"/>
    <p:sldId id="1692" r:id="rId12"/>
    <p:sldId id="1693" r:id="rId13"/>
    <p:sldId id="1694" r:id="rId14"/>
    <p:sldId id="1726" r:id="rId15"/>
    <p:sldId id="1728" r:id="rId16"/>
    <p:sldId id="1729" r:id="rId17"/>
    <p:sldId id="1734" r:id="rId18"/>
    <p:sldId id="1737" r:id="rId19"/>
    <p:sldId id="1739" r:id="rId20"/>
    <p:sldId id="1740" r:id="rId21"/>
    <p:sldId id="1596" r:id="rId22"/>
  </p:sldIdLst>
  <p:sldSz cx="10693400" cy="7561263"/>
  <p:notesSz cx="6883400" cy="9906000"/>
  <p:defaultTextStyle>
    <a:defPPr>
      <a:defRPr lang="de-DE"/>
    </a:defPPr>
    <a:lvl1pPr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96888" indent="-39688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95363" indent="-80963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92250" indent="-120650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90725" indent="-161925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7" autoAdjust="0"/>
  </p:normalViewPr>
  <p:slideViewPr>
    <p:cSldViewPr snapToGrid="0">
      <p:cViewPr>
        <p:scale>
          <a:sx n="70" d="100"/>
          <a:sy n="70" d="100"/>
        </p:scale>
        <p:origin x="-732" y="66"/>
      </p:cViewPr>
      <p:guideLst>
        <p:guide orient="horz" pos="666"/>
        <p:guide orient="horz" pos="4651"/>
        <p:guide orient="horz" pos="226"/>
        <p:guide orient="horz" pos="4513"/>
        <p:guide orient="horz" pos="307"/>
        <p:guide pos="6134"/>
        <p:guide pos="6308"/>
        <p:guide pos="6204"/>
        <p:guide pos="238"/>
        <p:guide pos="6523"/>
        <p:guide pos="66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166" y="-90"/>
      </p:cViewPr>
      <p:guideLst>
        <p:guide orient="horz" pos="3120"/>
        <p:guide pos="2168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defTabSz="995690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defTabSz="995690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6FC6930E-1DE1-490B-95CA-B8469EB38BC8}" type="datetimeFigureOut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742950"/>
            <a:ext cx="52546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705350"/>
            <a:ext cx="550545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defTabSz="995690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defTabSz="995690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E0E0182-1A66-49E7-94E4-B2CBC8324C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53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888" algn="l" defTabSz="9953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63" algn="l" defTabSz="9953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2250" algn="l" defTabSz="9953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725" algn="l" defTabSz="9953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5363" fontAlgn="base">
              <a:spcBef>
                <a:spcPct val="0"/>
              </a:spcBef>
              <a:spcAft>
                <a:spcPct val="0"/>
              </a:spcAft>
            </a:pPr>
            <a:fld id="{9461DB85-236D-421C-82B9-DFAD2839117F}" type="slidenum">
              <a:rPr lang="de-DE"/>
              <a:pPr defTabSz="9953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/>
          </a:p>
        </p:txBody>
      </p:sp>
      <p:sp>
        <p:nvSpPr>
          <p:cNvPr id="157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1035050"/>
            <a:ext cx="4895850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9325" y="4719638"/>
            <a:ext cx="4983163" cy="4157662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8438" indent="-198438">
              <a:lnSpc>
                <a:spcPct val="93000"/>
              </a:lnSpc>
              <a:spcBef>
                <a:spcPct val="0"/>
              </a:spcBef>
              <a:buSzPct val="45000"/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de-DE" smtClean="0">
                <a:latin typeface="Arial" pitchFamily="34" charset="0"/>
                <a:ea typeface="msgothic"/>
                <a:cs typeface="msgothic"/>
              </a:rPr>
              <a:t/>
            </a:r>
            <a:br>
              <a:rPr lang="de-DE" smtClean="0">
                <a:latin typeface="Arial" pitchFamily="34" charset="0"/>
                <a:ea typeface="msgothic"/>
                <a:cs typeface="msgothic"/>
              </a:rPr>
            </a:br>
            <a:endParaRPr lang="de-DE" smtClean="0">
              <a:latin typeface="Arial" pitchFamily="34" charset="0"/>
              <a:ea typeface="msgothic"/>
              <a:cs typeface="msgothic"/>
            </a:endParaRPr>
          </a:p>
          <a:p>
            <a:pPr marL="198438" indent="-198438">
              <a:lnSpc>
                <a:spcPct val="93000"/>
              </a:lnSpc>
              <a:spcBef>
                <a:spcPct val="0"/>
              </a:spcBef>
              <a:buSzPct val="45000"/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de-DE" smtClean="0">
              <a:latin typeface="Arial" pitchFamily="34" charset="0"/>
              <a:ea typeface="msgothic"/>
              <a:cs typeface="msgothic"/>
            </a:endParaRPr>
          </a:p>
        </p:txBody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949325" y="4719638"/>
            <a:ext cx="4983163" cy="415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de-DE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Die erste Viertel-Stunde: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de-DE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de-DE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de-DE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     Sie als Referent wissen, wie wichtig die erste Viertel-Stunde eines Seminares ist. Sie ist entscheidend für di e Motivation der Seminarteilnehmer und damit für den Erfolg eines Seminares – und Ihren Erfolg.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de-DE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de-DE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      1. Begrüßung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de-DE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de-DE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      reicht ein freundliches „Guten Morgen“ ?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de-DE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6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9" tIns="47969" rIns="95939" bIns="47969" anchor="b"/>
          <a:lstStyle/>
          <a:p>
            <a:pPr algn="r"/>
            <a:fld id="{1BF01501-8039-4133-BB8E-DCE351307E2E}" type="slidenum">
              <a:rPr lang="en-GB" sz="1300">
                <a:latin typeface="Calibri" pitchFamily="34" charset="0"/>
              </a:rPr>
              <a:pPr algn="r"/>
              <a:t>11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473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1035050"/>
            <a:ext cx="4895850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721225"/>
            <a:ext cx="4983163" cy="415766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8438" indent="-198438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800" smtClean="0">
                <a:latin typeface="Arial" pitchFamily="34" charset="0"/>
                <a:ea typeface="msgothic"/>
                <a:cs typeface="msgothic"/>
              </a:rPr>
              <a:t>  </a:t>
            </a:r>
          </a:p>
        </p:txBody>
      </p:sp>
      <p:sp>
        <p:nvSpPr>
          <p:cNvPr id="473093" name="Text Box 3"/>
          <p:cNvSpPr txBox="1">
            <a:spLocks noChangeArrowheads="1"/>
          </p:cNvSpPr>
          <p:nvPr/>
        </p:nvSpPr>
        <p:spPr bwMode="auto">
          <a:xfrm>
            <a:off x="1009650" y="5313363"/>
            <a:ext cx="5000625" cy="2725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Abschlussgespräch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Gibt es Fragen, zusätzliche Themen?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Vielen Dank für die Teilnahme!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Weitere Seminarangebote 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Verabschiedung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6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9" tIns="47969" rIns="95939" bIns="47969" anchor="b"/>
          <a:lstStyle/>
          <a:p>
            <a:pPr algn="r"/>
            <a:fld id="{1BF01501-8039-4133-BB8E-DCE351307E2E}" type="slidenum">
              <a:rPr lang="en-GB" sz="1300">
                <a:latin typeface="Calibri" pitchFamily="34" charset="0"/>
              </a:rPr>
              <a:pPr algn="r"/>
              <a:t>12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473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1035050"/>
            <a:ext cx="4895850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721225"/>
            <a:ext cx="4983163" cy="415766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8438" indent="-198438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800" smtClean="0">
                <a:latin typeface="Arial" pitchFamily="34" charset="0"/>
                <a:ea typeface="msgothic"/>
                <a:cs typeface="msgothic"/>
              </a:rPr>
              <a:t>  </a:t>
            </a:r>
          </a:p>
        </p:txBody>
      </p:sp>
      <p:sp>
        <p:nvSpPr>
          <p:cNvPr id="473093" name="Text Box 3"/>
          <p:cNvSpPr txBox="1">
            <a:spLocks noChangeArrowheads="1"/>
          </p:cNvSpPr>
          <p:nvPr/>
        </p:nvSpPr>
        <p:spPr bwMode="auto">
          <a:xfrm>
            <a:off x="1009650" y="5313363"/>
            <a:ext cx="5000625" cy="2725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Abschlussgespräch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Gibt es Fragen, zusätzliche Themen?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Vielen Dank für die Teilnahme!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Weitere Seminarangebote 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Verabschiedung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6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9" tIns="47969" rIns="95939" bIns="47969" anchor="b"/>
          <a:lstStyle/>
          <a:p>
            <a:pPr algn="r"/>
            <a:fld id="{1BF01501-8039-4133-BB8E-DCE351307E2E}" type="slidenum">
              <a:rPr lang="en-GB" sz="1300">
                <a:latin typeface="Calibri" pitchFamily="34" charset="0"/>
              </a:rPr>
              <a:pPr algn="r"/>
              <a:t>13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473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1035050"/>
            <a:ext cx="4895850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721225"/>
            <a:ext cx="4983163" cy="415766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8438" indent="-198438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800" smtClean="0">
                <a:latin typeface="Arial" pitchFamily="34" charset="0"/>
                <a:ea typeface="msgothic"/>
                <a:cs typeface="msgothic"/>
              </a:rPr>
              <a:t>  </a:t>
            </a:r>
          </a:p>
        </p:txBody>
      </p:sp>
      <p:sp>
        <p:nvSpPr>
          <p:cNvPr id="473093" name="Text Box 3"/>
          <p:cNvSpPr txBox="1">
            <a:spLocks noChangeArrowheads="1"/>
          </p:cNvSpPr>
          <p:nvPr/>
        </p:nvSpPr>
        <p:spPr bwMode="auto">
          <a:xfrm>
            <a:off x="1009650" y="5313363"/>
            <a:ext cx="5000625" cy="2725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Abschlussgespräch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Gibt es Fragen, zusätzliche Themen?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Vielen Dank für die Teilnahme!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Weitere Seminarangebote </a:t>
            </a: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endParaRPr lang="en-GB" sz="1100">
              <a:solidFill>
                <a:srgbClr val="000000"/>
              </a:solidFill>
              <a:latin typeface="Calibri" pitchFamily="34" charset="0"/>
              <a:ea typeface="msgothic"/>
              <a:cs typeface="msgothic"/>
            </a:endParaRPr>
          </a:p>
          <a:p>
            <a:pPr marL="198438" indent="-198438">
              <a:tabLst>
                <a:tab pos="665163" algn="l"/>
                <a:tab pos="1330325" algn="l"/>
                <a:tab pos="1997075" algn="l"/>
                <a:tab pos="2662238" algn="l"/>
                <a:tab pos="3328988" algn="l"/>
                <a:tab pos="3994150" algn="l"/>
                <a:tab pos="4660900" algn="l"/>
              </a:tabLst>
            </a:pPr>
            <a:r>
              <a:rPr lang="en-GB" sz="110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Verabschiedung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2777B5-9177-4BB9-87FC-E308D9E3DADD}" type="slidenum">
              <a:rPr lang="de-DE" smtClean="0"/>
              <a:pPr/>
              <a:t>20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681F37-30A1-45DB-BB8D-C24F7CBE7CC2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071299" y="786704"/>
            <a:ext cx="5182560" cy="38797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560" tIns="44280" rIns="88560" bIns="44280" anchor="ctr"/>
          <a:lstStyle/>
          <a:p>
            <a:endParaRPr lang="de-DE" dirty="0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2671" y="4915356"/>
            <a:ext cx="5827494" cy="462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15975" y="752475"/>
            <a:ext cx="525145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5363" fontAlgn="base">
              <a:spcBef>
                <a:spcPct val="0"/>
              </a:spcBef>
              <a:spcAft>
                <a:spcPct val="0"/>
              </a:spcAft>
            </a:pPr>
            <a:fld id="{80B9C658-8743-49FB-9C37-1705A9E3035E}" type="slidenum">
              <a:rPr lang="de-DE"/>
              <a:pPr defTabSz="99536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/>
          </a:p>
        </p:txBody>
      </p:sp>
      <p:sp>
        <p:nvSpPr>
          <p:cNvPr id="2396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1035050"/>
            <a:ext cx="4895850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9325" y="4721225"/>
            <a:ext cx="4983163" cy="41576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752475"/>
            <a:ext cx="5248275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3322" eaLnBrk="0" hangingPunct="0">
              <a:buClr>
                <a:srgbClr val="000000"/>
              </a:buClr>
              <a:buSzPct val="100000"/>
              <a:defRPr/>
            </a:pPr>
            <a:r>
              <a:rPr lang="sr-Latn-CS" dirty="0" smtClean="0"/>
              <a:t>Palco doo</a:t>
            </a:r>
            <a:r>
              <a:rPr lang="sr-Latn-CS" baseline="0" dirty="0" smtClean="0"/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Industrijska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zona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-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Severozapadna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radna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zona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Ul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 Nova 9  B.B.</a:t>
            </a:r>
          </a:p>
          <a:p>
            <a:r>
              <a:rPr lang="sr-Latn-CS" dirty="0" smtClean="0"/>
              <a:t>Uvoz i distribucija sirovina za prehrambenu industriju</a:t>
            </a:r>
          </a:p>
          <a:p>
            <a:r>
              <a:rPr lang="sr-Latn-CS" dirty="0" smtClean="0"/>
              <a:t>1000m2 – 800m2 magacinski prostor, 200m2 kancelarijski prostor – grejanje</a:t>
            </a:r>
            <a:r>
              <a:rPr lang="sr-Latn-CS" baseline="0" dirty="0" smtClean="0"/>
              <a:t> i hlađenje – želja investitora toplotna pumpa voda/voda, bivalentan sistem sa dodatnim gasnim kotlom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ABC79-1019-44F5-86FA-B62E81AB03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752475"/>
            <a:ext cx="5248275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3322" eaLnBrk="0" hangingPunct="0">
              <a:buClr>
                <a:srgbClr val="000000"/>
              </a:buClr>
              <a:buSzPct val="100000"/>
              <a:defRPr/>
            </a:pPr>
            <a:r>
              <a:rPr lang="sr-Latn-CS" dirty="0" smtClean="0"/>
              <a:t>Palco doo</a:t>
            </a:r>
            <a:r>
              <a:rPr lang="sr-Latn-CS" baseline="0" dirty="0" smtClean="0"/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Industrijska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zona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-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Severozapadna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radna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zona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Ul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 Nova 9  B.B.</a:t>
            </a:r>
          </a:p>
          <a:p>
            <a:r>
              <a:rPr lang="sr-Latn-CS" dirty="0" smtClean="0"/>
              <a:t>Uvoz i distribucija sirovina za prehrambenu industriju</a:t>
            </a:r>
          </a:p>
          <a:p>
            <a:r>
              <a:rPr lang="sr-Latn-CS" dirty="0" smtClean="0"/>
              <a:t>1000m2 – 800m2 magacinski prostor, 200m2 kancelarijski prostor – grejanje</a:t>
            </a:r>
            <a:r>
              <a:rPr lang="sr-Latn-CS" baseline="0" dirty="0" smtClean="0"/>
              <a:t> i hlađenje – želja investitora toplotna pumpa voda/voda, bivalentan sistem sa dodatnim gasnim kotlom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ABC79-1019-44F5-86FA-B62E81AB03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752475"/>
            <a:ext cx="5248275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3322" eaLnBrk="0" hangingPunct="0">
              <a:buClr>
                <a:srgbClr val="000000"/>
              </a:buClr>
              <a:buSzPct val="100000"/>
              <a:defRPr/>
            </a:pPr>
            <a:r>
              <a:rPr lang="sr-Latn-CS" dirty="0" smtClean="0"/>
              <a:t>Palco doo</a:t>
            </a:r>
            <a:r>
              <a:rPr lang="sr-Latn-CS" baseline="0" dirty="0" smtClean="0"/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Industrijska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zona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-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Severozapadna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radna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zona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Ul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 Nova 9  B.B.</a:t>
            </a:r>
          </a:p>
          <a:p>
            <a:r>
              <a:rPr lang="sr-Latn-CS" dirty="0" smtClean="0"/>
              <a:t>Uvoz i distribucija sirovina za prehrambenu industriju</a:t>
            </a:r>
          </a:p>
          <a:p>
            <a:r>
              <a:rPr lang="sr-Latn-CS" dirty="0" smtClean="0"/>
              <a:t>1000m2 – 800m2 magacinski prostor, 200m2 kancelarijski prostor – grejanje</a:t>
            </a:r>
            <a:r>
              <a:rPr lang="sr-Latn-CS" baseline="0" dirty="0" smtClean="0"/>
              <a:t> i hlađenje – želja investitora toplotna pumpa voda/voda, bivalentan sistem sa dodatnim gasnim kotlom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ABC79-1019-44F5-86FA-B62E81AB03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752475"/>
            <a:ext cx="5248275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3322" eaLnBrk="0" hangingPunct="0">
              <a:buClr>
                <a:srgbClr val="000000"/>
              </a:buClr>
              <a:buSzPct val="100000"/>
              <a:defRPr/>
            </a:pPr>
            <a:r>
              <a:rPr lang="sr-Latn-CS" dirty="0" smtClean="0"/>
              <a:t>Palco doo</a:t>
            </a:r>
            <a:r>
              <a:rPr lang="sr-Latn-CS" baseline="0" dirty="0" smtClean="0"/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Industrijska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zona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-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Severozapadna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radna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zona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Ul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 Nova 9  B.B.</a:t>
            </a:r>
          </a:p>
          <a:p>
            <a:r>
              <a:rPr lang="sr-Latn-CS" dirty="0" smtClean="0"/>
              <a:t>Uvoz i distribucija sirovina za prehrambenu industriju</a:t>
            </a:r>
          </a:p>
          <a:p>
            <a:r>
              <a:rPr lang="sr-Latn-CS" dirty="0" smtClean="0"/>
              <a:t>1000m2 – 800m2 magacinski prostor, 200m2 kancelarijski prostor – grejanje</a:t>
            </a:r>
            <a:r>
              <a:rPr lang="sr-Latn-CS" baseline="0" dirty="0" smtClean="0"/>
              <a:t> i hlađenje – želja investitora toplotna pumpa voda/voda, bivalentan sistem sa dodatnim gasnim kotlom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ABC79-1019-44F5-86FA-B62E81AB03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752475"/>
            <a:ext cx="5248275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3322" eaLnBrk="0" hangingPunct="0">
              <a:buClr>
                <a:srgbClr val="000000"/>
              </a:buClr>
              <a:buSzPct val="100000"/>
              <a:defRPr/>
            </a:pPr>
            <a:r>
              <a:rPr lang="sr-Latn-CS" dirty="0" smtClean="0"/>
              <a:t>Palco doo</a:t>
            </a:r>
            <a:r>
              <a:rPr lang="sr-Latn-CS" baseline="0" dirty="0" smtClean="0"/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Industrijska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zona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-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Severozapadna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radna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zona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Ul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 Nova 9  B.B.</a:t>
            </a:r>
          </a:p>
          <a:p>
            <a:r>
              <a:rPr lang="sr-Latn-CS" dirty="0" smtClean="0"/>
              <a:t>Uvoz i distribucija sirovina za prehrambenu industriju</a:t>
            </a:r>
          </a:p>
          <a:p>
            <a:r>
              <a:rPr lang="sr-Latn-CS" dirty="0" smtClean="0"/>
              <a:t>1000m2 – 800m2 magacinski prostor, 200m2 kancelarijski prostor – grejanje</a:t>
            </a:r>
            <a:r>
              <a:rPr lang="sr-Latn-CS" baseline="0" dirty="0" smtClean="0"/>
              <a:t> i hlađenje – želja investitora toplotna pumpa voda/voda, bivalentan sistem sa dodatnim gasnim kotlom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ABC79-1019-44F5-86FA-B62E81AB03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752475"/>
            <a:ext cx="5248275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3322" eaLnBrk="0" hangingPunct="0">
              <a:buClr>
                <a:srgbClr val="000000"/>
              </a:buClr>
              <a:buSzPct val="100000"/>
              <a:defRPr/>
            </a:pPr>
            <a:r>
              <a:rPr lang="sr-Latn-CS" dirty="0" smtClean="0"/>
              <a:t>Palco doo</a:t>
            </a:r>
            <a:r>
              <a:rPr lang="sr-Latn-CS" baseline="0" dirty="0" smtClean="0"/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Industrijska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zona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-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Severozapadna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radna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zona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Ul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 Nova 9  B.B.</a:t>
            </a:r>
          </a:p>
          <a:p>
            <a:r>
              <a:rPr lang="sr-Latn-CS" dirty="0" smtClean="0"/>
              <a:t>Uvoz i distribucija sirovina za prehrambenu industriju</a:t>
            </a:r>
          </a:p>
          <a:p>
            <a:r>
              <a:rPr lang="sr-Latn-CS" dirty="0" smtClean="0"/>
              <a:t>1000m2 – 800m2 magacinski prostor, 200m2 kancelarijski prostor – grejanje</a:t>
            </a:r>
            <a:r>
              <a:rPr lang="sr-Latn-CS" baseline="0" dirty="0" smtClean="0"/>
              <a:t> i hlađenje – želja investitora toplotna pumpa voda/voda, bivalentan sistem sa dodatnim gasnim kotlom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ABC79-1019-44F5-86FA-B62E81AB03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72911" y="1281772"/>
            <a:ext cx="9468000" cy="55567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272912" y="728516"/>
            <a:ext cx="9464813" cy="396917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05/2009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Fachseminar Wärmepumpen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Vorlage </a:t>
            </a:r>
            <a:fld id="{FBC788FC-6265-49A3-8426-DDEF0834E86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390864" y="1229958"/>
            <a:ext cx="5740400" cy="46990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6769100" y="1077404"/>
            <a:ext cx="2882900" cy="4749800"/>
          </a:xfrm>
        </p:spPr>
        <p:txBody>
          <a:bodyPr/>
          <a:lstStyle>
            <a:lvl1pPr marL="180000" indent="-180000">
              <a:defRPr baseline="0"/>
            </a:lvl1pPr>
            <a:lvl2pPr marL="360000" indent="-180000">
              <a:buFont typeface="Symbol" pitchFamily="18" charset="2"/>
              <a:buChar char="-"/>
              <a:defRPr baseline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272912" y="728516"/>
            <a:ext cx="9464813" cy="396917"/>
          </a:xfrm>
        </p:spPr>
        <p:txBody>
          <a:bodyPr>
            <a:no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13.03.2009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TD-Frühjahrsschulung 2009     Luft / Wasser-Wärmepumpen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Chart </a:t>
            </a:r>
            <a:fld id="{2F0D51F9-8E5F-430F-8AF2-1480C5CEAB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390864" y="1229958"/>
            <a:ext cx="5740400" cy="46990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6769100" y="1077404"/>
            <a:ext cx="2882900" cy="4749800"/>
          </a:xfrm>
        </p:spPr>
        <p:txBody>
          <a:bodyPr/>
          <a:lstStyle>
            <a:lvl1pPr marL="180000" indent="-180000">
              <a:defRPr baseline="0"/>
            </a:lvl1pPr>
            <a:lvl2pPr marL="360000" indent="-180000">
              <a:buFont typeface="Symbol" pitchFamily="18" charset="2"/>
              <a:buChar char="-"/>
              <a:defRPr baseline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272912" y="728516"/>
            <a:ext cx="9464813" cy="396917"/>
          </a:xfrm>
        </p:spPr>
        <p:txBody>
          <a:bodyPr>
            <a:no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13.03.2009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TD-Frühjahrsschulung 2009     Luft / Wasser-Wärmepumpen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Chart </a:t>
            </a:r>
            <a:fld id="{53A642CB-D9D3-40FB-B4E3-96C72C2A1D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392113"/>
            <a:ext cx="9463087" cy="414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755775"/>
            <a:ext cx="9377362" cy="4991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9827419" y="6204744"/>
            <a:ext cx="708025" cy="147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05/2009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96982" y="4723606"/>
            <a:ext cx="4929188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Fachseminar Wärmepumpen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9814719" y="6817519"/>
            <a:ext cx="735013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Vorlage </a:t>
            </a:r>
            <a:fld id="{6B2FCD65-12E7-4833-AFB0-3E7444771B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9827419" y="6204744"/>
            <a:ext cx="708025" cy="147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05/2009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96982" y="4723606"/>
            <a:ext cx="4929188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Fachseminar Wärmepumpen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9814719" y="6817519"/>
            <a:ext cx="735013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Vorlage </a:t>
            </a:r>
            <a:fld id="{2358A293-F4E7-433D-BEBB-43B365AF46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392113"/>
            <a:ext cx="9463087" cy="414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71463" y="1755775"/>
            <a:ext cx="4611687" cy="4991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5550" y="1755775"/>
            <a:ext cx="4613275" cy="4991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9827419" y="6204744"/>
            <a:ext cx="708025" cy="147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05/2009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96982" y="4723606"/>
            <a:ext cx="4929188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Fachseminar Wärmepumpen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9814719" y="6817519"/>
            <a:ext cx="735013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Vorlage </a:t>
            </a:r>
            <a:fld id="{69A1507C-F112-415E-A879-60194CEB4E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08" y="2348407"/>
            <a:ext cx="9089786" cy="1621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614" y="4283975"/>
            <a:ext cx="7486174" cy="1932394"/>
          </a:xfrm>
        </p:spPr>
        <p:txBody>
          <a:bodyPr/>
          <a:lstStyle>
            <a:lvl1pPr marL="0" indent="0" algn="ctr">
              <a:buNone/>
              <a:defRPr/>
            </a:lvl1pPr>
            <a:lvl2pPr marL="457246" indent="0" algn="ctr">
              <a:buNone/>
              <a:defRPr/>
            </a:lvl2pPr>
            <a:lvl3pPr marL="914491" indent="0" algn="ctr">
              <a:buNone/>
              <a:defRPr/>
            </a:lvl3pPr>
            <a:lvl4pPr marL="1371737" indent="0" algn="ctr">
              <a:buNone/>
              <a:defRPr/>
            </a:lvl4pPr>
            <a:lvl5pPr marL="1828983" indent="0" algn="ctr">
              <a:buNone/>
              <a:defRPr/>
            </a:lvl5pPr>
            <a:lvl6pPr marL="2286229" indent="0" algn="ctr">
              <a:buNone/>
              <a:defRPr/>
            </a:lvl6pPr>
            <a:lvl7pPr marL="2743474" indent="0" algn="ctr">
              <a:buNone/>
              <a:defRPr/>
            </a:lvl7pPr>
            <a:lvl8pPr marL="3200720" indent="0" algn="ctr">
              <a:buNone/>
              <a:defRPr/>
            </a:lvl8pPr>
            <a:lvl9pPr marL="365796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303214"/>
            <a:ext cx="8609064" cy="77545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72911" y="1281772"/>
            <a:ext cx="9468000" cy="55567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272912" y="728516"/>
            <a:ext cx="9464813" cy="396917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05/2009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Fachseminar Wärmepumpen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Vorlage </a:t>
            </a:r>
            <a:fld id="{B77AB613-BA6A-4964-87ED-A5E17ADA2C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3 zu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72912" y="1281772"/>
            <a:ext cx="2340000" cy="56837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736000" y="1281772"/>
            <a:ext cx="6984000" cy="56903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272912" y="728516"/>
            <a:ext cx="9464813" cy="396917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05/2009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Fachseminar Wärmepumpen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Vorlage </a:t>
            </a:r>
            <a:fld id="{9CB35ECD-5DD7-42FB-9D0D-80DCD42746B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tnis 2/3 zu 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08000" y="1281772"/>
            <a:ext cx="2412000" cy="569465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72912" y="1281772"/>
            <a:ext cx="6912000" cy="5703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272912" y="728516"/>
            <a:ext cx="9464813" cy="396917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05/2009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Fachseminar Wärmepumpen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Vorlage </a:t>
            </a:r>
            <a:fld id="{2B62571B-6F60-4D85-9AF9-36E15F95D3C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tnis 1/2 zu 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72912" y="1281772"/>
            <a:ext cx="4680000" cy="56837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9999" y="1281772"/>
            <a:ext cx="4680000" cy="56837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272912" y="728516"/>
            <a:ext cx="9464813" cy="396917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05/2009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Fachseminar Wärmepumpen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Vorlage </a:t>
            </a:r>
            <a:fld id="{D13AB5DA-D002-4CC7-9992-CA061608E9C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72912" y="1281772"/>
            <a:ext cx="4680000" cy="280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000" y="1281772"/>
            <a:ext cx="4680000" cy="280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272912" y="4273114"/>
            <a:ext cx="4680000" cy="280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5"/>
          </p:nvPr>
        </p:nvSpPr>
        <p:spPr>
          <a:xfrm>
            <a:off x="5040000" y="4273114"/>
            <a:ext cx="4680000" cy="280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3"/>
          </p:nvPr>
        </p:nvSpPr>
        <p:spPr>
          <a:xfrm>
            <a:off x="272912" y="728516"/>
            <a:ext cx="9464813" cy="396917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05/2009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Fachseminar Wärmepumpen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Vorlage </a:t>
            </a:r>
            <a:fld id="{45913B0F-A561-49C7-B86F-C5A4A1FD27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5069" y="403544"/>
            <a:ext cx="9462656" cy="39691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272912" y="728516"/>
            <a:ext cx="9464813" cy="396917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05/2009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Fachseminar Wärmepumpen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Vorlage </a:t>
            </a:r>
            <a:fld id="{DBA0B8EC-6828-4134-BD73-9D51EAD97B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05/2009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Fachseminar Wärmepumpen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Vorlage </a:t>
            </a:r>
            <a:fld id="{DEB33612-5631-4871-9D4E-BA38CA840F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390864" y="1229958"/>
            <a:ext cx="5740400" cy="46990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6769100" y="1077404"/>
            <a:ext cx="2882900" cy="4749800"/>
          </a:xfrm>
        </p:spPr>
        <p:txBody>
          <a:bodyPr/>
          <a:lstStyle>
            <a:lvl1pPr marL="180000" indent="-180000">
              <a:defRPr baseline="0"/>
            </a:lvl1pPr>
            <a:lvl2pPr marL="360000" indent="-180000">
              <a:buFont typeface="Symbol" pitchFamily="18" charset="2"/>
              <a:buChar char="-"/>
              <a:defRPr baseline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272912" y="728516"/>
            <a:ext cx="9464813" cy="396917"/>
          </a:xfrm>
        </p:spPr>
        <p:txBody>
          <a:bodyPr>
            <a:no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13.03.2009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TD-Frühjahrsschulung 2009     Luft / Wasser-Wärmepumpen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Chart </a:t>
            </a:r>
            <a:fld id="{CD38CFA5-928B-418C-A719-45B1AFB78A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274638" y="392113"/>
            <a:ext cx="946308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71463" y="1755775"/>
            <a:ext cx="93773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 rot="16200000">
            <a:off x="9827419" y="6204744"/>
            <a:ext cx="708025" cy="14763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defTabSz="995690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05/2009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7596982" y="4723606"/>
            <a:ext cx="4929188" cy="16827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defTabSz="995690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Fachseminar Wärmepumpen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 rot="16200000">
            <a:off x="9814719" y="6817519"/>
            <a:ext cx="735013" cy="16827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defTabSz="995690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Vorlage </a:t>
            </a:r>
            <a:fld id="{69C8141E-68A9-4E52-824B-2017E738F2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3079" name="Picture 12"/>
          <p:cNvPicPr>
            <a:picLocks noChangeAspect="1" noChangeArrowheads="1"/>
          </p:cNvPicPr>
          <p:nvPr/>
        </p:nvPicPr>
        <p:blipFill>
          <a:blip r:embed="rId18" cstate="print"/>
          <a:srcRect l="-500000" r="-500000"/>
          <a:stretch>
            <a:fillRect/>
          </a:stretch>
        </p:blipFill>
        <p:spPr bwMode="auto">
          <a:xfrm>
            <a:off x="9810750" y="487363"/>
            <a:ext cx="762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 rot="16200000">
            <a:off x="9713913" y="5489575"/>
            <a:ext cx="930275" cy="10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defTabSz="995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 dirty="0">
                <a:solidFill>
                  <a:srgbClr val="000000"/>
                </a:solidFill>
                <a:latin typeface="+mn-lt"/>
                <a:ea typeface="msgothic" charset="0"/>
                <a:cs typeface="msgothic" charset="0"/>
              </a:rPr>
              <a:t>© </a:t>
            </a:r>
            <a:r>
              <a:rPr lang="en-GB" sz="700" dirty="0" err="1">
                <a:solidFill>
                  <a:srgbClr val="000000"/>
                </a:solidFill>
                <a:latin typeface="+mn-lt"/>
                <a:ea typeface="msgothic" charset="0"/>
                <a:cs typeface="msgothic" charset="0"/>
              </a:rPr>
              <a:t>Viessmann</a:t>
            </a:r>
            <a:r>
              <a:rPr lang="en-GB" sz="700" dirty="0">
                <a:solidFill>
                  <a:srgbClr val="000000"/>
                </a:solidFill>
                <a:latin typeface="+mn-lt"/>
                <a:ea typeface="msgothic" charset="0"/>
                <a:cs typeface="msgothic" charset="0"/>
              </a:rPr>
              <a:t> </a:t>
            </a:r>
            <a:r>
              <a:rPr lang="en-GB" sz="700" dirty="0" err="1">
                <a:solidFill>
                  <a:srgbClr val="000000"/>
                </a:solidFill>
                <a:latin typeface="+mn-lt"/>
                <a:ea typeface="msgothic" charset="0"/>
                <a:cs typeface="msgothic" charset="0"/>
              </a:rPr>
              <a:t>Werke</a:t>
            </a:r>
            <a:endParaRPr lang="en-GB" sz="700" dirty="0">
              <a:solidFill>
                <a:srgbClr val="000000"/>
              </a:solidFill>
              <a:latin typeface="+mn-lt"/>
              <a:ea typeface="msgothic" charset="0"/>
              <a:cs typeface="msgothic" charset="0"/>
            </a:endParaRPr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013950" y="447675"/>
            <a:ext cx="3603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93" r:id="rId9"/>
    <p:sldLayoutId id="2147483694" r:id="rId10"/>
    <p:sldLayoutId id="2147483695" r:id="rId11"/>
    <p:sldLayoutId id="2147483690" r:id="rId12"/>
    <p:sldLayoutId id="2147483691" r:id="rId13"/>
    <p:sldLayoutId id="2147483692" r:id="rId14"/>
    <p:sldLayoutId id="2147483709" r:id="rId15"/>
    <p:sldLayoutId id="2147483711" r:id="rId16"/>
  </p:sldLayoutIdLst>
  <p:hf hdr="0"/>
  <p:txStyles>
    <p:titleStyle>
      <a:lvl1pPr algn="l" defTabSz="995363" rtl="0" fontAlgn="base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99536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536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536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536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99536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99536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99536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99536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73063" indent="-373063" algn="l" defTabSz="995363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08038" indent="-311150" algn="l" defTabSz="995363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44600" indent="-247650" algn="l" defTabSz="995363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41488" indent="-247650" algn="l" defTabSz="995363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39963" indent="-247650" algn="l" defTabSz="995363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90950" y="3432175"/>
          <a:ext cx="3252788" cy="814388"/>
        </p:xfrm>
        <a:graphic>
          <a:graphicData uri="http://schemas.openxmlformats.org/presentationml/2006/ole">
            <p:oleObj spid="_x0000_s238594" r:id="rId4" imgW="3251520" imgH="812880" progId="opendocument.CalcDocument.1">
              <p:embed/>
            </p:oleObj>
          </a:graphicData>
        </a:graphic>
      </p:graphicFrame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6704013" y="1296841"/>
            <a:ext cx="3295650" cy="532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988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GB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spcAft>
                <a:spcPts val="1988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DANI ENERGETIKE </a:t>
            </a:r>
            <a:endParaRPr lang="en-US" b="1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spcAft>
                <a:spcPts val="1988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b="1" dirty="0" err="1" smtClean="0">
                <a:solidFill>
                  <a:srgbClr val="000000"/>
                </a:solidFill>
                <a:cs typeface="Arial" pitchFamily="34" charset="0"/>
              </a:rPr>
              <a:t>Primeri</a:t>
            </a:r>
            <a:r>
              <a:rPr lang="en-US" sz="24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cs typeface="Arial" pitchFamily="34" charset="0"/>
              </a:rPr>
              <a:t>dobre</a:t>
            </a:r>
            <a:r>
              <a:rPr lang="en-US" sz="24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cs typeface="Arial" pitchFamily="34" charset="0"/>
              </a:rPr>
              <a:t>prakse</a:t>
            </a:r>
            <a:endParaRPr lang="sr-Latn-CS" sz="24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spcAft>
                <a:spcPts val="1988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sr-Latn-CS" b="1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sr-Latn-CS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1" dirty="0" err="1" smtClean="0">
                <a:solidFill>
                  <a:srgbClr val="000000"/>
                </a:solidFill>
                <a:cs typeface="Arial" pitchFamily="34" charset="0"/>
              </a:rPr>
              <a:t>Bojan</a:t>
            </a:r>
            <a:r>
              <a:rPr lang="en-US" sz="18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cs typeface="Arial" pitchFamily="34" charset="0"/>
              </a:rPr>
              <a:t>Grujicki</a:t>
            </a:r>
            <a:endParaRPr lang="en-US" sz="18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sr-Latn-CS" sz="1800" b="1" dirty="0" err="1" smtClean="0">
                <a:solidFill>
                  <a:srgbClr val="000000"/>
                </a:solidFill>
                <a:cs typeface="Arial" pitchFamily="34" charset="0"/>
              </a:rPr>
              <a:t>Viessmann</a:t>
            </a:r>
            <a:r>
              <a:rPr lang="sr-Latn-CS" sz="18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sr-Latn-CS" sz="1800" b="1" dirty="0" err="1">
                <a:solidFill>
                  <a:srgbClr val="000000"/>
                </a:solidFill>
                <a:cs typeface="Arial" pitchFamily="34" charset="0"/>
              </a:rPr>
              <a:t>doo</a:t>
            </a:r>
            <a:r>
              <a:rPr lang="sr-Latn-CS" sz="18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sr-Latn-CS" sz="1800" b="1" dirty="0" smtClean="0">
                <a:solidFill>
                  <a:srgbClr val="000000"/>
                </a:solidFill>
                <a:cs typeface="Arial" pitchFamily="34" charset="0"/>
              </a:rPr>
              <a:t>Beogra</a:t>
            </a:r>
            <a:r>
              <a:rPr lang="sr-Latn-CS" sz="1800" dirty="0" smtClean="0">
                <a:solidFill>
                  <a:srgbClr val="000000"/>
                </a:solidFill>
                <a:cs typeface="Arial" pitchFamily="34" charset="0"/>
              </a:rPr>
              <a:t>d</a:t>
            </a:r>
            <a:endParaRPr lang="en-US" sz="1800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sz="1800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dirty="0" smtClean="0">
                <a:solidFill>
                  <a:srgbClr val="000000"/>
                </a:solidFill>
                <a:cs typeface="Arial" pitchFamily="34" charset="0"/>
              </a:rPr>
              <a:t>Novi Sad, 29.oktobar 2013.</a:t>
            </a:r>
            <a:endParaRPr lang="en-GB" sz="18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Aft>
                <a:spcPts val="1988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GB" dirty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spcAft>
                <a:spcPts val="1988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GB" dirty="0">
              <a:solidFill>
                <a:srgbClr val="000000"/>
              </a:solidFill>
              <a:ea typeface="msgothic"/>
              <a:cs typeface="msgothic"/>
            </a:endParaRPr>
          </a:p>
        </p:txBody>
      </p:sp>
      <p:pic>
        <p:nvPicPr>
          <p:cNvPr id="5" name="Inhaltsplatzhalter 7" descr="Wegweiser_2012_v22_final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771" y="1281772"/>
            <a:ext cx="6270172" cy="53377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354" y="215099"/>
            <a:ext cx="2441712" cy="707896"/>
          </a:xfrm>
          <a:prstGeom prst="rect">
            <a:avLst/>
          </a:prstGeom>
        </p:spPr>
        <p:txBody>
          <a:bodyPr wrap="none" lIns="91449" tIns="45725" rIns="91449" bIns="45725">
            <a:spAutoFit/>
          </a:bodyPr>
          <a:lstStyle/>
          <a:p>
            <a:r>
              <a:rPr lang="en-US" sz="2200" b="1" dirty="0" err="1" smtClean="0"/>
              <a:t>Primeri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iz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prakse</a:t>
            </a:r>
            <a:endParaRPr lang="en-US" sz="2200" b="1" dirty="0" smtClean="0"/>
          </a:p>
          <a:p>
            <a:r>
              <a:rPr lang="sr-Latn-CS" sz="1800" b="1" dirty="0" smtClean="0"/>
              <a:t>Hotel </a:t>
            </a:r>
            <a:r>
              <a:rPr lang="sr-Latn-CS" sz="1800" b="1" dirty="0" err="1" smtClean="0"/>
              <a:t>Borkovac</a:t>
            </a:r>
            <a:endParaRPr lang="en-US" sz="1800" b="1" dirty="0" smtClean="0"/>
          </a:p>
        </p:txBody>
      </p:sp>
      <p:pic>
        <p:nvPicPr>
          <p:cNvPr id="340993" name="Picture 1" descr="C:\Viessmann Vuja\Toplotne pumpe\Slike\Borkovac\DSC_3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1036638"/>
            <a:ext cx="3317723" cy="18662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354" y="3352801"/>
            <a:ext cx="96926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800" dirty="0" smtClean="0"/>
              <a:t>Površina objekta – 1200m²</a:t>
            </a:r>
          </a:p>
          <a:p>
            <a:r>
              <a:rPr lang="sr-Latn-CS" sz="1800" dirty="0" smtClean="0"/>
              <a:t>Grejanje objekta</a:t>
            </a:r>
          </a:p>
          <a:p>
            <a:pPr>
              <a:buFontTx/>
              <a:buChar char="-"/>
            </a:pPr>
            <a:r>
              <a:rPr lang="sr-Latn-CS" sz="1800" dirty="0" smtClean="0"/>
              <a:t>Radijatorski sistem </a:t>
            </a:r>
          </a:p>
          <a:p>
            <a:pPr>
              <a:buFontTx/>
              <a:buChar char="-"/>
            </a:pPr>
            <a:r>
              <a:rPr lang="sr-Latn-CS" sz="1800" dirty="0" smtClean="0">
                <a:solidFill>
                  <a:srgbClr val="FF0000"/>
                </a:solidFill>
              </a:rPr>
              <a:t>Ventilator konvektori </a:t>
            </a:r>
          </a:p>
          <a:p>
            <a:pPr>
              <a:buFontTx/>
              <a:buChar char="-"/>
            </a:pPr>
            <a:r>
              <a:rPr lang="sr-Latn-CS" sz="1800" dirty="0" smtClean="0">
                <a:solidFill>
                  <a:srgbClr val="FF0000"/>
                </a:solidFill>
              </a:rPr>
              <a:t>Podno grejanje </a:t>
            </a:r>
          </a:p>
          <a:p>
            <a:pPr>
              <a:buFontTx/>
              <a:buChar char="-"/>
            </a:pPr>
            <a:r>
              <a:rPr lang="sr-Latn-CS" sz="1800" dirty="0" smtClean="0"/>
              <a:t>Komora za </a:t>
            </a:r>
            <a:r>
              <a:rPr lang="sr-Latn-CS" sz="1800" dirty="0" smtClean="0"/>
              <a:t>baze</a:t>
            </a:r>
            <a:r>
              <a:rPr lang="en-US" sz="1800" dirty="0" smtClean="0"/>
              <a:t>n</a:t>
            </a:r>
            <a:endParaRPr lang="sr-Latn-CS" sz="1800" dirty="0" smtClean="0"/>
          </a:p>
          <a:p>
            <a:r>
              <a:rPr lang="sr-Latn-CS" sz="1800" dirty="0" smtClean="0"/>
              <a:t>Topla sanitarna voda (restoran, sobe, </a:t>
            </a:r>
            <a:r>
              <a:rPr lang="sr-Latn-CS" sz="1800" dirty="0" smtClean="0">
                <a:solidFill>
                  <a:srgbClr val="FF0000"/>
                </a:solidFill>
              </a:rPr>
              <a:t>SPA</a:t>
            </a:r>
            <a:r>
              <a:rPr lang="sr-Latn-CS" sz="1800" dirty="0" smtClean="0"/>
              <a:t>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- </a:t>
            </a:r>
            <a:r>
              <a:rPr lang="sr-Latn-CS" sz="1800" dirty="0" smtClean="0">
                <a:solidFill>
                  <a:srgbClr val="FF0000"/>
                </a:solidFill>
              </a:rPr>
              <a:t>Bazen </a:t>
            </a:r>
            <a:r>
              <a:rPr lang="sr-Latn-CS" sz="1800" dirty="0" smtClean="0">
                <a:solidFill>
                  <a:srgbClr val="FF0000"/>
                </a:solidFill>
              </a:rPr>
              <a:t>– 70m³</a:t>
            </a:r>
          </a:p>
          <a:p>
            <a:endParaRPr lang="en-US" b="1" dirty="0" smtClean="0"/>
          </a:p>
          <a:p>
            <a:r>
              <a:rPr lang="en-US" b="1" dirty="0" smtClean="0"/>
              <a:t>P</a:t>
            </a:r>
            <a:r>
              <a:rPr lang="sr-Latn-CS" b="1" dirty="0" err="1" smtClean="0"/>
              <a:t>otrošnja</a:t>
            </a:r>
            <a:r>
              <a:rPr lang="sr-Latn-CS" b="1" dirty="0" smtClean="0"/>
              <a:t> </a:t>
            </a:r>
            <a:r>
              <a:rPr lang="sr-Latn-CS" b="1" dirty="0" smtClean="0"/>
              <a:t>energije novi sistem – 71940 kWh/a </a:t>
            </a:r>
            <a:r>
              <a:rPr lang="sr-Latn-CS" b="1" dirty="0" smtClean="0">
                <a:cs typeface="Arial" pitchFamily="34" charset="0"/>
              </a:rPr>
              <a:t>(60 </a:t>
            </a:r>
            <a:r>
              <a:rPr lang="sr-Latn-CS" b="1" dirty="0" err="1" smtClean="0">
                <a:cs typeface="Arial" pitchFamily="34" charset="0"/>
              </a:rPr>
              <a:t>kWh</a:t>
            </a:r>
            <a:r>
              <a:rPr lang="sr-Latn-CS" b="1" dirty="0" smtClean="0">
                <a:cs typeface="Arial" pitchFamily="34" charset="0"/>
              </a:rPr>
              <a:t>/m²godina</a:t>
            </a:r>
            <a:r>
              <a:rPr lang="sr-Latn-CS" b="1" dirty="0" smtClean="0">
                <a:cs typeface="Arial" pitchFamily="34" charset="0"/>
              </a:rPr>
              <a:t>)</a:t>
            </a:r>
            <a:endParaRPr lang="en-US" b="1" dirty="0" smtClean="0">
              <a:cs typeface="Arial" pitchFamily="34" charset="0"/>
            </a:endParaRPr>
          </a:p>
          <a:p>
            <a:endParaRPr lang="sr-Latn-CS" b="1" dirty="0" smtClean="0">
              <a:cs typeface="Arial" pitchFamily="34" charset="0"/>
            </a:endParaRPr>
          </a:p>
          <a:p>
            <a:r>
              <a:rPr lang="sr-Latn-CS" sz="2400" b="1" dirty="0" smtClean="0">
                <a:cs typeface="Arial" pitchFamily="34" charset="0"/>
              </a:rPr>
              <a:t>Ušteda u potrošnji </a:t>
            </a:r>
            <a:r>
              <a:rPr lang="sr-Latn-CS" sz="2400" b="1" dirty="0" smtClean="0">
                <a:cs typeface="Arial" pitchFamily="34" charset="0"/>
              </a:rPr>
              <a:t>energije</a:t>
            </a:r>
            <a:r>
              <a:rPr lang="en-US" sz="2400" b="1" dirty="0" smtClean="0">
                <a:cs typeface="Arial" pitchFamily="34" charset="0"/>
              </a:rPr>
              <a:t> ( </a:t>
            </a:r>
            <a:r>
              <a:rPr lang="en-US" sz="2400" b="1" dirty="0" err="1" smtClean="0">
                <a:cs typeface="Arial" pitchFamily="34" charset="0"/>
              </a:rPr>
              <a:t>i</a:t>
            </a:r>
            <a:r>
              <a:rPr lang="en-US" sz="2400" b="1" dirty="0" smtClean="0">
                <a:cs typeface="Arial" pitchFamily="34" charset="0"/>
              </a:rPr>
              <a:t> pored </a:t>
            </a:r>
            <a:r>
              <a:rPr lang="en-US" sz="2400" b="1" dirty="0" err="1" smtClean="0">
                <a:cs typeface="Arial" pitchFamily="34" charset="0"/>
              </a:rPr>
              <a:t>povecanja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potrosaca</a:t>
            </a:r>
            <a:r>
              <a:rPr lang="en-US" sz="2400" b="1" dirty="0" smtClean="0">
                <a:cs typeface="Arial" pitchFamily="34" charset="0"/>
              </a:rPr>
              <a:t>)</a:t>
            </a:r>
            <a:r>
              <a:rPr lang="sr-Latn-CS" sz="2400" b="1" dirty="0" smtClean="0">
                <a:cs typeface="Arial" pitchFamily="34" charset="0"/>
              </a:rPr>
              <a:t> – </a:t>
            </a:r>
            <a:r>
              <a:rPr lang="sr-Latn-CS" sz="2400" b="1" dirty="0" smtClean="0">
                <a:cs typeface="Arial" pitchFamily="34" charset="0"/>
              </a:rPr>
              <a:t>65</a:t>
            </a:r>
            <a:r>
              <a:rPr lang="sr-Latn-CS" sz="2400" b="1" dirty="0" smtClean="0">
                <a:cs typeface="Arial" pitchFamily="34" charset="0"/>
              </a:rPr>
              <a:t>%</a:t>
            </a:r>
            <a:endParaRPr lang="sr-Latn-CS" sz="2400" dirty="0" smtClean="0"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6" name="Picture 1" descr="C:\Viessmann Vuja\Toplotne pumpe\Slike\Borkovac\DSC_3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1843" y="1142259"/>
            <a:ext cx="4847240" cy="2726572"/>
          </a:xfrm>
          <a:prstGeom prst="rect">
            <a:avLst/>
          </a:prstGeom>
          <a:noFill/>
        </p:spPr>
      </p:pic>
      <p:sp>
        <p:nvSpPr>
          <p:cNvPr id="7" name="Rectangle 3"/>
          <p:cNvSpPr/>
          <p:nvPr/>
        </p:nvSpPr>
        <p:spPr>
          <a:xfrm>
            <a:off x="8040434" y="880514"/>
            <a:ext cx="1643097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err="1" smtClean="0">
                <a:latin typeface="+mj-lt"/>
              </a:rPr>
              <a:t>Toplotne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pumpe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242888" y="374650"/>
            <a:ext cx="1527175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723900" algn="l"/>
                <a:tab pos="1447800" algn="l"/>
              </a:tabLst>
            </a:pP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Primeri iz prakse </a:t>
            </a:r>
            <a:endParaRPr lang="sr-Latn-CS" sz="2200" b="1" dirty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r>
              <a:rPr lang="sr-Latn-CS" dirty="0" smtClean="0">
                <a:solidFill>
                  <a:srgbClr val="000000"/>
                </a:solidFill>
                <a:ea typeface="msgothic"/>
                <a:cs typeface="msgothic"/>
              </a:rPr>
              <a:t>Stambeni objekat </a:t>
            </a:r>
            <a:r>
              <a:rPr lang="en-US" dirty="0" err="1" smtClean="0">
                <a:solidFill>
                  <a:srgbClr val="000000"/>
                </a:solidFill>
                <a:ea typeface="msgothic"/>
                <a:cs typeface="msgothic"/>
              </a:rPr>
              <a:t>Euroline</a:t>
            </a:r>
            <a:r>
              <a:rPr lang="en-US" dirty="0" smtClean="0">
                <a:solidFill>
                  <a:srgbClr val="000000"/>
                </a:solidFill>
                <a:ea typeface="msgothic"/>
                <a:cs typeface="msgothic"/>
              </a:rPr>
              <a:t> </a:t>
            </a:r>
            <a:r>
              <a:rPr lang="sr-Latn-CS" dirty="0" smtClean="0">
                <a:solidFill>
                  <a:srgbClr val="000000"/>
                </a:solidFill>
                <a:ea typeface="msgothic"/>
                <a:cs typeface="msgothic"/>
              </a:rPr>
              <a:t>Paraćin – 3 x Vitodens 200-W 105 kW</a:t>
            </a:r>
            <a:endParaRPr lang="en-GB" dirty="0">
              <a:solidFill>
                <a:srgbClr val="000000"/>
              </a:solidFill>
              <a:ea typeface="msgothic"/>
              <a:cs typeface="msgothic"/>
            </a:endParaRPr>
          </a:p>
        </p:txBody>
      </p:sp>
      <p:pic>
        <p:nvPicPr>
          <p:cNvPr id="1246210" name="Picture 2" descr="C:\Viessmann Vuja\GWG uredjaji\Slike\Paracin\PC050015pr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121" y="1497013"/>
            <a:ext cx="4185839" cy="5581120"/>
          </a:xfrm>
          <a:prstGeom prst="rect">
            <a:avLst/>
          </a:prstGeom>
          <a:noFill/>
        </p:spPr>
      </p:pic>
      <p:pic>
        <p:nvPicPr>
          <p:cNvPr id="1246211" name="Picture 3" descr="C:\Viessmann Vuja\GWG uredjaji\Slike\Paracin\PC050025pre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1454" y="1463145"/>
            <a:ext cx="4173139" cy="5564187"/>
          </a:xfrm>
          <a:prstGeom prst="rect">
            <a:avLst/>
          </a:prstGeom>
          <a:noFill/>
        </p:spPr>
      </p:pic>
      <p:sp>
        <p:nvSpPr>
          <p:cNvPr id="5" name="Rectangle 3"/>
          <p:cNvSpPr/>
          <p:nvPr/>
        </p:nvSpPr>
        <p:spPr>
          <a:xfrm>
            <a:off x="8040434" y="880514"/>
            <a:ext cx="1507162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err="1" smtClean="0">
                <a:latin typeface="+mj-lt"/>
              </a:rPr>
              <a:t>Gasna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tehnika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242888" y="374650"/>
            <a:ext cx="1527175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723900" algn="l"/>
                <a:tab pos="1447800" algn="l"/>
              </a:tabLst>
            </a:pP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Primeri iz prakse 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sr-Latn-CS" dirty="0" smtClean="0">
                <a:solidFill>
                  <a:srgbClr val="000000"/>
                </a:solidFill>
                <a:ea typeface="msgothic"/>
                <a:cs typeface="msgothic"/>
              </a:rPr>
              <a:t>Stambeni objekat </a:t>
            </a:r>
            <a:r>
              <a:rPr lang="en-US" dirty="0" err="1" smtClean="0">
                <a:solidFill>
                  <a:srgbClr val="000000"/>
                </a:solidFill>
                <a:ea typeface="msgothic"/>
                <a:cs typeface="msgothic"/>
              </a:rPr>
              <a:t>Euroline</a:t>
            </a:r>
            <a:r>
              <a:rPr lang="en-US" dirty="0" smtClean="0">
                <a:solidFill>
                  <a:srgbClr val="000000"/>
                </a:solidFill>
                <a:ea typeface="msgothic"/>
                <a:cs typeface="msgothic"/>
              </a:rPr>
              <a:t> </a:t>
            </a:r>
            <a:r>
              <a:rPr lang="sr-Latn-CS" dirty="0" smtClean="0">
                <a:solidFill>
                  <a:srgbClr val="000000"/>
                </a:solidFill>
                <a:ea typeface="msgothic"/>
                <a:cs typeface="msgothic"/>
              </a:rPr>
              <a:t>Paraćin – 3 x Vitodens 200-W 105 kW</a:t>
            </a:r>
            <a:endParaRPr lang="en-GB" dirty="0">
              <a:solidFill>
                <a:srgbClr val="000000"/>
              </a:solidFill>
              <a:ea typeface="msgothic"/>
              <a:cs typeface="msgothic"/>
            </a:endParaRPr>
          </a:p>
        </p:txBody>
      </p:sp>
      <p:pic>
        <p:nvPicPr>
          <p:cNvPr id="1247234" name="Picture 2" descr="C:\Viessmann Vuja\GWG uredjaji\Slike\Paracin\PC050018pr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540" y="1382713"/>
            <a:ext cx="7277807" cy="545835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040434" y="880514"/>
            <a:ext cx="1507162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err="1" smtClean="0">
                <a:latin typeface="+mj-lt"/>
              </a:rPr>
              <a:t>Gasna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tehnika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242888" y="374650"/>
            <a:ext cx="1527175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723900" algn="l"/>
                <a:tab pos="1447800" algn="l"/>
              </a:tabLst>
            </a:pP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Primeri iz prakse 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sr-Latn-CS" dirty="0" smtClean="0">
                <a:solidFill>
                  <a:srgbClr val="000000"/>
                </a:solidFill>
                <a:ea typeface="msgothic"/>
                <a:cs typeface="msgothic"/>
              </a:rPr>
              <a:t>Stambeni objekat </a:t>
            </a:r>
            <a:r>
              <a:rPr lang="en-US" dirty="0" err="1" smtClean="0">
                <a:solidFill>
                  <a:srgbClr val="000000"/>
                </a:solidFill>
                <a:ea typeface="msgothic"/>
                <a:cs typeface="msgothic"/>
              </a:rPr>
              <a:t>Euroline</a:t>
            </a:r>
            <a:r>
              <a:rPr lang="en-US" dirty="0" smtClean="0">
                <a:solidFill>
                  <a:srgbClr val="000000"/>
                </a:solidFill>
                <a:ea typeface="msgothic"/>
                <a:cs typeface="msgothic"/>
              </a:rPr>
              <a:t> </a:t>
            </a:r>
            <a:r>
              <a:rPr lang="sr-Latn-CS" dirty="0" smtClean="0">
                <a:solidFill>
                  <a:srgbClr val="000000"/>
                </a:solidFill>
                <a:ea typeface="msgothic"/>
                <a:cs typeface="msgothic"/>
              </a:rPr>
              <a:t>Paraćin – 3 x Vitodens 200-W 105 kW</a:t>
            </a:r>
            <a:endParaRPr lang="en-GB" dirty="0">
              <a:solidFill>
                <a:srgbClr val="000000"/>
              </a:solidFill>
              <a:ea typeface="msgothic"/>
              <a:cs typeface="msgothic"/>
            </a:endParaRPr>
          </a:p>
        </p:txBody>
      </p:sp>
      <p:pic>
        <p:nvPicPr>
          <p:cNvPr id="1026" name="Picture 2" descr="C:\Viessmann Vuja\GWG uredjaji\Slike\Paracin\PC050019pr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80" y="1577975"/>
            <a:ext cx="3808970" cy="5076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19601" y="1589650"/>
            <a:ext cx="6273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Povr</a:t>
            </a:r>
            <a:r>
              <a:rPr lang="sr-Latn-CS" b="1" dirty="0" smtClean="0"/>
              <a:t>šina – 2500 m²</a:t>
            </a:r>
          </a:p>
          <a:p>
            <a:r>
              <a:rPr lang="sr-Latn-CS" b="1" dirty="0" smtClean="0"/>
              <a:t>Ukupno </a:t>
            </a:r>
            <a:r>
              <a:rPr lang="sr-Latn-CS" b="1" dirty="0" smtClean="0"/>
              <a:t>potrošeno gasa sezona – 15 331 m³</a:t>
            </a:r>
            <a:br>
              <a:rPr lang="sr-Latn-CS" b="1" dirty="0" smtClean="0"/>
            </a:br>
            <a:endParaRPr lang="en-US" b="1" dirty="0" smtClean="0"/>
          </a:p>
          <a:p>
            <a:r>
              <a:rPr lang="sr-Latn-CS" b="1" dirty="0" smtClean="0"/>
              <a:t>Potrošnja gasa po </a:t>
            </a:r>
            <a:r>
              <a:rPr lang="sr-Latn-CS" b="1" dirty="0" smtClean="0"/>
              <a:t>sezoni  (51 </a:t>
            </a:r>
            <a:r>
              <a:rPr lang="sr-Latn-CS" b="1" dirty="0" smtClean="0">
                <a:cs typeface="Arial" pitchFamily="34" charset="0"/>
              </a:rPr>
              <a:t>kWh/m²godina)</a:t>
            </a:r>
            <a:endParaRPr lang="sr-Latn-CS" b="1" dirty="0" smtClean="0"/>
          </a:p>
          <a:p>
            <a:r>
              <a:rPr lang="sr-Latn-CS" b="1" dirty="0" smtClean="0"/>
              <a:t>Bez zastoja</a:t>
            </a:r>
          </a:p>
          <a:p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1662" y="4398060"/>
            <a:ext cx="5348203" cy="28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/>
          <p:nvPr/>
        </p:nvSpPr>
        <p:spPr>
          <a:xfrm>
            <a:off x="8040434" y="880514"/>
            <a:ext cx="1507162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err="1" smtClean="0">
                <a:latin typeface="+mj-lt"/>
              </a:rPr>
              <a:t>Gasna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tehnika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1" name="Picture 3" descr="C:\Viessmann Vuja\Solarni kolektori\Slike\Bolnica Pirot\PC30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29" y="899706"/>
            <a:ext cx="8210264" cy="615910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680514" y="834794"/>
            <a:ext cx="662379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smtClean="0">
                <a:latin typeface="+mj-lt"/>
              </a:rPr>
              <a:t>Solar</a:t>
            </a:r>
            <a:endParaRPr lang="en-US" sz="1600" dirty="0">
              <a:latin typeface="+mj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6644" y="184645"/>
            <a:ext cx="7107938" cy="670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723900" algn="l"/>
                <a:tab pos="1447800" algn="l"/>
              </a:tabLst>
            </a:pP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Primeri iz </a:t>
            </a: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prakse</a:t>
            </a:r>
            <a:endParaRPr lang="en-US" sz="2200" b="1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r>
              <a:rPr lang="en-US" sz="1800" b="1" dirty="0" err="1" smtClean="0"/>
              <a:t>Gradska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bolnica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Pirot</a:t>
            </a:r>
            <a:r>
              <a:rPr lang="sr-Latn-CS" sz="1800" b="1" dirty="0" smtClean="0"/>
              <a:t> – </a:t>
            </a:r>
            <a:r>
              <a:rPr lang="en-US" sz="1800" b="1" dirty="0" smtClean="0"/>
              <a:t>9</a:t>
            </a:r>
            <a:r>
              <a:rPr lang="sr-Latn-CS" sz="1800" b="1" dirty="0" smtClean="0"/>
              <a:t>6 kolektora </a:t>
            </a:r>
            <a:r>
              <a:rPr lang="sr-Latn-CS" sz="1800" b="1" dirty="0" err="1" smtClean="0"/>
              <a:t>Vitosol</a:t>
            </a:r>
            <a:r>
              <a:rPr lang="sr-Latn-CS" sz="1800" b="1" dirty="0" smtClean="0"/>
              <a:t> 100-F</a:t>
            </a:r>
            <a:r>
              <a:rPr lang="sr-Latn-CS" sz="1800" b="1" dirty="0" smtClean="0">
                <a:solidFill>
                  <a:srgbClr val="000000"/>
                </a:solidFill>
                <a:ea typeface="msgothic"/>
                <a:cs typeface="msgothic"/>
              </a:rPr>
              <a:t> </a:t>
            </a:r>
            <a:endParaRPr lang="sr-Latn-CS" sz="1800" b="1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endParaRPr lang="en-GB" dirty="0">
              <a:solidFill>
                <a:srgbClr val="000000"/>
              </a:solidFill>
              <a:ea typeface="msgothic"/>
              <a:cs typeface="ms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C:\Viessmann Vuja\Solarni kolektori\Slike\Bolnica Pirot\PC30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29" y="827683"/>
            <a:ext cx="8594299" cy="644719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680514" y="834794"/>
            <a:ext cx="662379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smtClean="0">
                <a:latin typeface="+mj-lt"/>
              </a:rPr>
              <a:t>Solar</a:t>
            </a:r>
            <a:endParaRPr lang="en-US" sz="1600" dirty="0">
              <a:latin typeface="+mj-lt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6644" y="184645"/>
            <a:ext cx="7107938" cy="670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723900" algn="l"/>
                <a:tab pos="1447800" algn="l"/>
              </a:tabLst>
            </a:pP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Primeri iz </a:t>
            </a: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prakse</a:t>
            </a:r>
            <a:endParaRPr lang="en-US" sz="2200" b="1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r>
              <a:rPr lang="en-US" sz="1800" b="1" dirty="0" err="1" smtClean="0"/>
              <a:t>Gradska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bolnica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Pirot</a:t>
            </a:r>
            <a:r>
              <a:rPr lang="sr-Latn-CS" sz="1800" b="1" dirty="0" smtClean="0"/>
              <a:t> – </a:t>
            </a:r>
            <a:r>
              <a:rPr lang="en-US" sz="1800" b="1" dirty="0" smtClean="0"/>
              <a:t>9</a:t>
            </a:r>
            <a:r>
              <a:rPr lang="sr-Latn-CS" sz="1800" b="1" dirty="0" smtClean="0"/>
              <a:t>6 kolektora </a:t>
            </a:r>
            <a:r>
              <a:rPr lang="sr-Latn-CS" sz="1800" b="1" dirty="0" err="1" smtClean="0"/>
              <a:t>Vitosol</a:t>
            </a:r>
            <a:r>
              <a:rPr lang="sr-Latn-CS" sz="1800" b="1" dirty="0" smtClean="0"/>
              <a:t> 100-F</a:t>
            </a:r>
            <a:r>
              <a:rPr lang="sr-Latn-CS" sz="1800" b="1" dirty="0" smtClean="0">
                <a:solidFill>
                  <a:srgbClr val="000000"/>
                </a:solidFill>
                <a:ea typeface="msgothic"/>
                <a:cs typeface="msgothic"/>
              </a:rPr>
              <a:t> </a:t>
            </a:r>
            <a:endParaRPr lang="sr-Latn-CS" sz="1800" b="1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endParaRPr lang="en-GB" dirty="0">
              <a:solidFill>
                <a:srgbClr val="000000"/>
              </a:solidFill>
              <a:ea typeface="msgothic"/>
              <a:cs typeface="ms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448" y="1788299"/>
            <a:ext cx="4969289" cy="4001719"/>
          </a:xfrm>
        </p:spPr>
        <p:txBody>
          <a:bodyPr/>
          <a:lstStyle/>
          <a:p>
            <a:pPr eaLnBrk="1">
              <a:buFont typeface="StarSymbol" pitchFamily="2" charset="0"/>
              <a:buNone/>
            </a:pPr>
            <a:r>
              <a:rPr lang="sr-Latn-CS" sz="2000" b="1" dirty="0" smtClean="0"/>
              <a:t>Podaci o objektu:</a:t>
            </a:r>
          </a:p>
          <a:p>
            <a:pPr eaLnBrk="1">
              <a:buFontTx/>
              <a:buChar char="-"/>
            </a:pPr>
            <a:r>
              <a:rPr lang="sr-Latn-CS" sz="2000" dirty="0" smtClean="0"/>
              <a:t>Poliklinika 18.000m², bolnički deo 10.000m², 350 kreveta</a:t>
            </a:r>
          </a:p>
          <a:p>
            <a:pPr eaLnBrk="1">
              <a:buFontTx/>
              <a:buChar char="-"/>
            </a:pPr>
            <a:r>
              <a:rPr lang="sr-Latn-CS" sz="2000" dirty="0" smtClean="0"/>
              <a:t>Tri parna kotla na </a:t>
            </a:r>
            <a:r>
              <a:rPr lang="en-US" sz="2000" dirty="0" err="1" smtClean="0"/>
              <a:t>mazut</a:t>
            </a:r>
            <a:r>
              <a:rPr lang="sr-Latn-CS" sz="2000" dirty="0" smtClean="0"/>
              <a:t>, </a:t>
            </a:r>
            <a:r>
              <a:rPr lang="sr-Latn-CS" sz="2000" dirty="0" smtClean="0"/>
              <a:t>ukupni kapacitet 10 MW</a:t>
            </a:r>
          </a:p>
          <a:p>
            <a:pPr eaLnBrk="1">
              <a:buFontTx/>
              <a:buChar char="-"/>
            </a:pPr>
            <a:r>
              <a:rPr lang="en-US" sz="2000" b="1" dirty="0" err="1" smtClean="0"/>
              <a:t>Zadatak</a:t>
            </a:r>
            <a:r>
              <a:rPr lang="en-US" sz="2000" b="1" dirty="0" smtClean="0"/>
              <a:t>: </a:t>
            </a:r>
            <a:r>
              <a:rPr lang="sr-Latn-CS" sz="2000" b="1" dirty="0" smtClean="0"/>
              <a:t>Rekonstrukcija </a:t>
            </a:r>
            <a:r>
              <a:rPr lang="sr-Latn-CS" sz="2000" b="1" dirty="0" smtClean="0"/>
              <a:t>sistema za pripremu tople sanitarne vode – novi akumulacioni bojleri i integracija solarnog sistema </a:t>
            </a:r>
          </a:p>
        </p:txBody>
      </p:sp>
      <p:pic>
        <p:nvPicPr>
          <p:cNvPr id="1026" name="Picture 2" descr="C:\Viessmann Vuja\Solarni kolektori\TSOL projekti\2010\Zdravstveni centar Pirot\pirot-x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052" y="2441097"/>
            <a:ext cx="4298001" cy="2724722"/>
          </a:xfrm>
          <a:prstGeom prst="rect">
            <a:avLst/>
          </a:prstGeom>
          <a:noFill/>
        </p:spPr>
      </p:pic>
      <p:sp>
        <p:nvSpPr>
          <p:cNvPr id="5" name="Rectangle 3"/>
          <p:cNvSpPr/>
          <p:nvPr/>
        </p:nvSpPr>
        <p:spPr>
          <a:xfrm>
            <a:off x="8680514" y="834794"/>
            <a:ext cx="662379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smtClean="0">
                <a:latin typeface="+mj-lt"/>
              </a:rPr>
              <a:t>Solar</a:t>
            </a:r>
            <a:endParaRPr lang="en-US" sz="1600" dirty="0">
              <a:latin typeface="+mj-lt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6644" y="184645"/>
            <a:ext cx="7107938" cy="670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723900" algn="l"/>
                <a:tab pos="1447800" algn="l"/>
              </a:tabLst>
            </a:pP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Primeri iz </a:t>
            </a: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prakse</a:t>
            </a:r>
            <a:endParaRPr lang="en-US" sz="2200" b="1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r>
              <a:rPr lang="en-US" sz="1800" b="1" dirty="0" err="1" smtClean="0"/>
              <a:t>Gradska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bolnica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Pirot</a:t>
            </a:r>
            <a:r>
              <a:rPr lang="sr-Latn-CS" sz="1800" b="1" dirty="0" smtClean="0"/>
              <a:t> – </a:t>
            </a:r>
            <a:r>
              <a:rPr lang="en-US" sz="1800" b="1" dirty="0" smtClean="0"/>
              <a:t>9</a:t>
            </a:r>
            <a:r>
              <a:rPr lang="sr-Latn-CS" sz="1800" b="1" dirty="0" smtClean="0"/>
              <a:t>6 kolektora </a:t>
            </a:r>
            <a:r>
              <a:rPr lang="sr-Latn-CS" sz="1800" b="1" dirty="0" err="1" smtClean="0"/>
              <a:t>Vitosol</a:t>
            </a:r>
            <a:r>
              <a:rPr lang="sr-Latn-CS" sz="1800" b="1" dirty="0" smtClean="0"/>
              <a:t> 100-F</a:t>
            </a:r>
            <a:r>
              <a:rPr lang="sr-Latn-CS" sz="1800" b="1" dirty="0" smtClean="0">
                <a:solidFill>
                  <a:srgbClr val="000000"/>
                </a:solidFill>
                <a:ea typeface="msgothic"/>
                <a:cs typeface="msgothic"/>
              </a:rPr>
              <a:t> </a:t>
            </a:r>
            <a:endParaRPr lang="sr-Latn-CS" sz="1800" b="1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endParaRPr lang="en-GB" dirty="0">
              <a:solidFill>
                <a:srgbClr val="000000"/>
              </a:solidFill>
              <a:ea typeface="msgothic"/>
              <a:cs typeface="ms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92" y="1115775"/>
            <a:ext cx="9463644" cy="554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80514" y="834794"/>
            <a:ext cx="662379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smtClean="0">
                <a:latin typeface="+mj-lt"/>
              </a:rPr>
              <a:t>Solar</a:t>
            </a:r>
            <a:endParaRPr lang="en-US" sz="1600" dirty="0">
              <a:latin typeface="+mj-lt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6644" y="184645"/>
            <a:ext cx="7107938" cy="670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723900" algn="l"/>
                <a:tab pos="1447800" algn="l"/>
              </a:tabLst>
            </a:pP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Primeri iz </a:t>
            </a: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prakse</a:t>
            </a:r>
            <a:endParaRPr lang="en-US" sz="2200" b="1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r>
              <a:rPr lang="en-US" sz="1800" b="1" dirty="0" err="1" smtClean="0"/>
              <a:t>Gradska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bolnica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Pirot</a:t>
            </a:r>
            <a:r>
              <a:rPr lang="sr-Latn-CS" sz="1800" b="1" dirty="0" smtClean="0"/>
              <a:t> – </a:t>
            </a:r>
            <a:r>
              <a:rPr lang="en-US" sz="1800" b="1" dirty="0" smtClean="0"/>
              <a:t>9</a:t>
            </a:r>
            <a:r>
              <a:rPr lang="sr-Latn-CS" sz="1800" b="1" dirty="0" smtClean="0"/>
              <a:t>6 kolektora </a:t>
            </a:r>
            <a:r>
              <a:rPr lang="sr-Latn-CS" sz="1800" b="1" dirty="0" err="1" smtClean="0"/>
              <a:t>Vitosol</a:t>
            </a:r>
            <a:r>
              <a:rPr lang="sr-Latn-CS" sz="1800" b="1" dirty="0" smtClean="0"/>
              <a:t> 100-F</a:t>
            </a:r>
            <a:r>
              <a:rPr lang="sr-Latn-CS" sz="1800" b="1" dirty="0" smtClean="0">
                <a:solidFill>
                  <a:srgbClr val="000000"/>
                </a:solidFill>
                <a:ea typeface="msgothic"/>
                <a:cs typeface="msgothic"/>
              </a:rPr>
              <a:t> </a:t>
            </a:r>
            <a:endParaRPr lang="sr-Latn-CS" sz="1800" b="1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endParaRPr lang="en-GB" dirty="0">
              <a:solidFill>
                <a:srgbClr val="000000"/>
              </a:solidFill>
              <a:ea typeface="msgothic"/>
              <a:cs typeface="ms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429" y="1460665"/>
            <a:ext cx="7922056" cy="3477885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endParaRPr lang="sr-Latn-CS" dirty="0" smtClean="0"/>
          </a:p>
          <a:p>
            <a:endParaRPr lang="sr-Latn-CS" dirty="0" smtClean="0"/>
          </a:p>
          <a:p>
            <a:r>
              <a:rPr lang="sr-Latn-CS" b="1" dirty="0" smtClean="0"/>
              <a:t>Rad sistema u drugoj sezoni - 2012. godina </a:t>
            </a:r>
          </a:p>
          <a:p>
            <a:r>
              <a:rPr lang="sr-Latn-CS" dirty="0" smtClean="0"/>
              <a:t>Ostvareni</a:t>
            </a:r>
            <a:r>
              <a:rPr lang="en-US" dirty="0" smtClean="0"/>
              <a:t> </a:t>
            </a:r>
            <a:r>
              <a:rPr lang="sr-Latn-CS" dirty="0" smtClean="0"/>
              <a:t>godišnji doprinos solarnog sistema – 399,2 MWh</a:t>
            </a:r>
          </a:p>
          <a:p>
            <a:r>
              <a:rPr lang="sr-Latn-CS" dirty="0" smtClean="0"/>
              <a:t>Ostvarena godišnja ušteda goriva (teško lož ulje) – </a:t>
            </a:r>
            <a:r>
              <a:rPr lang="sr-Latn-CS" b="1" dirty="0" smtClean="0">
                <a:solidFill>
                  <a:srgbClr val="FF0000"/>
                </a:solidFill>
              </a:rPr>
              <a:t>72,1 m³</a:t>
            </a:r>
          </a:p>
          <a:p>
            <a:r>
              <a:rPr lang="sr-Latn-CS" dirty="0" smtClean="0"/>
              <a:t>Ostvareno godišnje smanjenje emisije CO</a:t>
            </a:r>
            <a:r>
              <a:rPr lang="sr-Latn-CS" sz="1000" dirty="0" smtClean="0"/>
              <a:t>2</a:t>
            </a:r>
            <a:r>
              <a:rPr lang="sr-Latn-CS" dirty="0" smtClean="0"/>
              <a:t> – 191,7 T</a:t>
            </a:r>
          </a:p>
          <a:p>
            <a:endParaRPr lang="sr-Latn-CS" dirty="0" smtClean="0"/>
          </a:p>
          <a:p>
            <a:r>
              <a:rPr lang="sr-Latn-CS" b="1" dirty="0" smtClean="0"/>
              <a:t>Ukupno za dve godine rada</a:t>
            </a:r>
          </a:p>
          <a:p>
            <a:r>
              <a:rPr lang="sr-Latn-CS" dirty="0" smtClean="0"/>
              <a:t>Ostvareni</a:t>
            </a:r>
            <a:r>
              <a:rPr lang="en-US" dirty="0" smtClean="0"/>
              <a:t> </a:t>
            </a:r>
            <a:r>
              <a:rPr lang="sr-Latn-CS" dirty="0" smtClean="0"/>
              <a:t>doprinos solarnog sistema – 693 MWh</a:t>
            </a:r>
          </a:p>
          <a:p>
            <a:r>
              <a:rPr lang="sr-Latn-CS" dirty="0" smtClean="0"/>
              <a:t>Ostvarena ušteda goriva (teško lož ulje) – </a:t>
            </a:r>
            <a:r>
              <a:rPr lang="sr-Latn-CS" b="1" dirty="0" smtClean="0">
                <a:solidFill>
                  <a:srgbClr val="FF0000"/>
                </a:solidFill>
              </a:rPr>
              <a:t>125,3 m³</a:t>
            </a:r>
          </a:p>
          <a:p>
            <a:r>
              <a:rPr lang="sr-Latn-CS" dirty="0" smtClean="0"/>
              <a:t>Ostvareno smanjenje emisije CO</a:t>
            </a:r>
            <a:r>
              <a:rPr lang="sr-Latn-CS" sz="1000" dirty="0" smtClean="0"/>
              <a:t>2</a:t>
            </a:r>
            <a:r>
              <a:rPr lang="sr-Latn-CS" dirty="0" smtClean="0"/>
              <a:t> – 333 </a:t>
            </a:r>
            <a:r>
              <a:rPr lang="sr-Latn-CS" dirty="0" smtClean="0"/>
              <a:t>T</a:t>
            </a:r>
            <a:endParaRPr lang="de-DE" sz="1000" dirty="0"/>
          </a:p>
        </p:txBody>
      </p:sp>
      <p:sp>
        <p:nvSpPr>
          <p:cNvPr id="5" name="Rectangle 3"/>
          <p:cNvSpPr/>
          <p:nvPr/>
        </p:nvSpPr>
        <p:spPr>
          <a:xfrm>
            <a:off x="8680514" y="834794"/>
            <a:ext cx="662379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smtClean="0">
                <a:latin typeface="+mj-lt"/>
              </a:rPr>
              <a:t>Solar</a:t>
            </a:r>
            <a:endParaRPr lang="en-US" sz="1600" dirty="0">
              <a:latin typeface="+mj-lt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6644" y="184645"/>
            <a:ext cx="7107938" cy="670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723900" algn="l"/>
                <a:tab pos="1447800" algn="l"/>
              </a:tabLst>
            </a:pP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Primeri iz </a:t>
            </a: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prakse</a:t>
            </a:r>
            <a:endParaRPr lang="en-US" sz="2200" b="1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r>
              <a:rPr lang="en-US" sz="1800" b="1" dirty="0" err="1" smtClean="0"/>
              <a:t>Gradska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bolnica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Pirot</a:t>
            </a:r>
            <a:r>
              <a:rPr lang="sr-Latn-CS" sz="1800" b="1" dirty="0" smtClean="0"/>
              <a:t> – </a:t>
            </a:r>
            <a:r>
              <a:rPr lang="en-US" sz="1800" b="1" dirty="0" smtClean="0"/>
              <a:t>9</a:t>
            </a:r>
            <a:r>
              <a:rPr lang="sr-Latn-CS" sz="1800" b="1" dirty="0" smtClean="0"/>
              <a:t>6 kolektora </a:t>
            </a:r>
            <a:r>
              <a:rPr lang="sr-Latn-CS" sz="1800" b="1" dirty="0" err="1" smtClean="0"/>
              <a:t>Vitosol</a:t>
            </a:r>
            <a:r>
              <a:rPr lang="sr-Latn-CS" sz="1800" b="1" dirty="0" smtClean="0"/>
              <a:t> 100-F</a:t>
            </a:r>
            <a:r>
              <a:rPr lang="sr-Latn-CS" sz="1800" b="1" dirty="0" smtClean="0">
                <a:solidFill>
                  <a:srgbClr val="000000"/>
                </a:solidFill>
                <a:ea typeface="msgothic"/>
                <a:cs typeface="msgothic"/>
              </a:rPr>
              <a:t> </a:t>
            </a:r>
            <a:endParaRPr lang="sr-Latn-CS" sz="1800" b="1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endParaRPr lang="en-GB" dirty="0">
              <a:solidFill>
                <a:srgbClr val="000000"/>
              </a:solidFill>
              <a:ea typeface="msgothic"/>
              <a:cs typeface="ms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hteck 2"/>
          <p:cNvSpPr>
            <a:spLocks noChangeArrowheads="1"/>
          </p:cNvSpPr>
          <p:nvPr/>
        </p:nvSpPr>
        <p:spPr bwMode="auto">
          <a:xfrm>
            <a:off x="636588" y="1771651"/>
            <a:ext cx="3665537" cy="236362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>
            <a:outerShdw dist="38100" sx="999" sy="999" algn="tl" rotWithShape="0">
              <a:srgbClr val="000000"/>
            </a:outerShdw>
          </a:effectLst>
        </p:spPr>
        <p:txBody>
          <a:bodyPr/>
          <a:lstStyle/>
          <a:p>
            <a:pPr marL="176213" indent="-176213" defTabSz="1044575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de-DE" sz="1600" b="1" noProof="1"/>
              <a:t>Primena: za grejanje mreže proizvodnih hala ca.15 000 m2</a:t>
            </a:r>
          </a:p>
          <a:p>
            <a:pPr marL="176213" indent="-176213" defTabSz="1044575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de-DE" sz="1600" b="1" noProof="1"/>
              <a:t>Postrojenje na biomasu snaga: </a:t>
            </a:r>
          </a:p>
          <a:p>
            <a:pPr marL="176213" indent="-176213" defTabSz="1044575">
              <a:lnSpc>
                <a:spcPct val="120000"/>
              </a:lnSpc>
              <a:buClr>
                <a:srgbClr val="FF0000"/>
              </a:buClr>
              <a:defRPr/>
            </a:pPr>
            <a:r>
              <a:rPr lang="de-DE" sz="1600" b="1" noProof="1"/>
              <a:t>   </a:t>
            </a:r>
            <a:r>
              <a:rPr lang="de-DE" sz="1600" b="1" noProof="1" smtClean="0"/>
              <a:t>   </a:t>
            </a:r>
            <a:r>
              <a:rPr lang="de-DE" sz="1600" b="1" noProof="1"/>
              <a:t>(2x1250kW)</a:t>
            </a:r>
          </a:p>
          <a:p>
            <a:pPr marL="176213" indent="-176213" defTabSz="1044575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de-DE" sz="1600" b="1" noProof="1"/>
              <a:t>Kontrola: Master Control</a:t>
            </a:r>
          </a:p>
          <a:p>
            <a:pPr marL="176213" indent="-176213" defTabSz="1044575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de-DE" sz="1600" b="1" noProof="1"/>
              <a:t>Potrošnja peleta godišnje: </a:t>
            </a:r>
          </a:p>
          <a:p>
            <a:pPr marL="176213" indent="-176213" defTabSz="1044575">
              <a:lnSpc>
                <a:spcPct val="120000"/>
              </a:lnSpc>
              <a:buClr>
                <a:srgbClr val="FF0000"/>
              </a:buClr>
              <a:defRPr/>
            </a:pPr>
            <a:r>
              <a:rPr lang="sr-Latn-CS" sz="1600" b="1" noProof="1"/>
              <a:t>    </a:t>
            </a:r>
            <a:r>
              <a:rPr lang="sr-Latn-CS" sz="1600" b="1" noProof="1"/>
              <a:t>210 </a:t>
            </a:r>
            <a:r>
              <a:rPr lang="sr-Latn-CS" sz="1600" b="1" noProof="1" smtClean="0"/>
              <a:t>t</a:t>
            </a:r>
            <a:endParaRPr lang="de-DE" sz="1600" b="1" i="1" noProof="1"/>
          </a:p>
        </p:txBody>
      </p:sp>
      <p:pic>
        <p:nvPicPr>
          <p:cNvPr id="14339" name="Grafik 8" descr="P10109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425" y="1270000"/>
            <a:ext cx="4424363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Grafik 9" descr="P10109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275" y="3862388"/>
            <a:ext cx="377666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/>
          <p:nvPr/>
        </p:nvSpPr>
        <p:spPr>
          <a:xfrm>
            <a:off x="8680514" y="834794"/>
            <a:ext cx="981377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err="1" smtClean="0">
                <a:latin typeface="+mj-lt"/>
              </a:rPr>
              <a:t>Biomasa</a:t>
            </a:r>
            <a:endParaRPr lang="en-US" sz="1600" dirty="0">
              <a:latin typeface="+mj-lt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0291" y="334771"/>
            <a:ext cx="7107938" cy="670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723900" algn="l"/>
                <a:tab pos="1447800" algn="l"/>
              </a:tabLst>
            </a:pP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Primeri iz </a:t>
            </a: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prakse</a:t>
            </a:r>
            <a:endParaRPr lang="en-US" sz="2200" b="1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r>
              <a:rPr lang="en-US" sz="1800" b="1" dirty="0" err="1" smtClean="0"/>
              <a:t>Fabrika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Leoni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Prokuplje</a:t>
            </a:r>
            <a:r>
              <a:rPr lang="sr-Latn-CS" sz="1800" b="1" dirty="0" smtClean="0"/>
              <a:t> </a:t>
            </a:r>
            <a:r>
              <a:rPr lang="sr-Latn-CS" sz="1800" b="1" dirty="0" smtClean="0"/>
              <a:t>– </a:t>
            </a:r>
            <a:r>
              <a:rPr lang="en-US" sz="1800" b="1" dirty="0" smtClean="0"/>
              <a:t>2 x 1250kW </a:t>
            </a:r>
            <a:r>
              <a:rPr lang="en-US" sz="1800" b="1" dirty="0" err="1" smtClean="0"/>
              <a:t>Pyrotec</a:t>
            </a:r>
            <a:r>
              <a:rPr lang="en-US" sz="1800" b="1" dirty="0" smtClean="0"/>
              <a:t>  </a:t>
            </a:r>
            <a:r>
              <a:rPr lang="en-US" sz="1800" b="1" dirty="0" err="1" smtClean="0"/>
              <a:t>biomasa</a:t>
            </a:r>
            <a:r>
              <a:rPr lang="sr-Latn-CS" sz="1800" b="1" dirty="0" smtClean="0">
                <a:solidFill>
                  <a:srgbClr val="000000"/>
                </a:solidFill>
                <a:ea typeface="msgothic"/>
                <a:cs typeface="msgothic"/>
              </a:rPr>
              <a:t> </a:t>
            </a:r>
            <a:endParaRPr lang="sr-Latn-CS" sz="1800" b="1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endParaRPr lang="en-GB" dirty="0">
              <a:solidFill>
                <a:srgbClr val="000000"/>
              </a:solidFill>
              <a:ea typeface="msgothic"/>
              <a:cs typeface="ms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/>
          </p:cNvSpPr>
          <p:nvPr>
            <p:ph type="title"/>
          </p:nvPr>
        </p:nvSpPr>
        <p:spPr>
          <a:xfrm>
            <a:off x="360364" y="520701"/>
            <a:ext cx="8702675" cy="412750"/>
          </a:xfrm>
        </p:spPr>
        <p:txBody>
          <a:bodyPr lIns="0" tIns="0" rIns="0" bIns="0"/>
          <a:lstStyle/>
          <a:p>
            <a:pPr defTabSz="449218">
              <a:tabLst>
                <a:tab pos="723827" algn="l"/>
                <a:tab pos="1447655" algn="l"/>
                <a:tab pos="2171483" algn="l"/>
                <a:tab pos="2895311" algn="l"/>
                <a:tab pos="3619138" algn="l"/>
                <a:tab pos="4342965" algn="l"/>
                <a:tab pos="5066794" algn="l"/>
                <a:tab pos="5790621" algn="l"/>
                <a:tab pos="6514448" algn="l"/>
                <a:tab pos="7238276" algn="l"/>
                <a:tab pos="7962103" algn="l"/>
                <a:tab pos="8685932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VIESSMANN</a:t>
            </a:r>
            <a:r>
              <a:rPr lang="en-GB" dirty="0" smtClean="0"/>
              <a:t> </a:t>
            </a:r>
            <a:r>
              <a:rPr lang="en-GB" dirty="0" err="1" smtClean="0"/>
              <a:t>Grupa</a:t>
            </a:r>
            <a:endParaRPr lang="en-GB" dirty="0" smtClean="0"/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77826" y="1042988"/>
            <a:ext cx="9191625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49218">
              <a:tabLst>
                <a:tab pos="723827" algn="l"/>
                <a:tab pos="1447655" algn="l"/>
                <a:tab pos="2171483" algn="l"/>
                <a:tab pos="2895311" algn="l"/>
                <a:tab pos="3619138" algn="l"/>
                <a:tab pos="4342965" algn="l"/>
                <a:tab pos="5066794" algn="l"/>
                <a:tab pos="5790621" algn="l"/>
                <a:tab pos="6514448" algn="l"/>
                <a:tab pos="7238276" algn="l"/>
                <a:tab pos="7963691" algn="l"/>
                <a:tab pos="8687519" algn="l"/>
              </a:tabLst>
            </a:pPr>
            <a:r>
              <a:rPr lang="en-GB" dirty="0" err="1">
                <a:solidFill>
                  <a:srgbClr val="000000"/>
                </a:solidFill>
              </a:rPr>
              <a:t>Osnovan</a:t>
            </a:r>
            <a:r>
              <a:rPr lang="en-GB" dirty="0">
                <a:solidFill>
                  <a:srgbClr val="000000"/>
                </a:solidFill>
              </a:rPr>
              <a:t> 1917, </a:t>
            </a:r>
            <a:r>
              <a:rPr lang="en-GB" dirty="0" err="1">
                <a:solidFill>
                  <a:srgbClr val="000000"/>
                </a:solidFill>
              </a:rPr>
              <a:t>Promet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sr-Latn-CS" dirty="0" smtClean="0">
                <a:solidFill>
                  <a:srgbClr val="000000"/>
                </a:solidFill>
              </a:rPr>
              <a:t>2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Mlrd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€ u </a:t>
            </a:r>
            <a:r>
              <a:rPr lang="en-GB" dirty="0" smtClean="0">
                <a:solidFill>
                  <a:srgbClr val="000000"/>
                </a:solidFill>
              </a:rPr>
              <a:t>201</a:t>
            </a:r>
            <a:r>
              <a:rPr lang="sr-Latn-CS" dirty="0" smtClean="0">
                <a:solidFill>
                  <a:srgbClr val="000000"/>
                </a:solidFill>
              </a:rPr>
              <a:t>2</a:t>
            </a:r>
            <a:r>
              <a:rPr lang="en-GB" dirty="0" smtClean="0">
                <a:solidFill>
                  <a:srgbClr val="000000"/>
                </a:solidFill>
              </a:rPr>
              <a:t>, 11.</a:t>
            </a: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GB" dirty="0" smtClean="0">
                <a:solidFill>
                  <a:srgbClr val="000000"/>
                </a:solidFill>
              </a:rPr>
              <a:t>00 </a:t>
            </a:r>
            <a:r>
              <a:rPr lang="en-GB" dirty="0" err="1">
                <a:solidFill>
                  <a:srgbClr val="000000"/>
                </a:solidFill>
              </a:rPr>
              <a:t>radnika</a:t>
            </a:r>
            <a:r>
              <a:rPr lang="en-GB" dirty="0"/>
              <a:t> </a:t>
            </a:r>
            <a:r>
              <a:rPr lang="sr-Latn-CS" b="1" dirty="0"/>
              <a:t>š</a:t>
            </a:r>
            <a:r>
              <a:rPr lang="en-GB" b="1" dirty="0" err="1"/>
              <a:t>irom</a:t>
            </a:r>
            <a:r>
              <a:rPr lang="en-GB" b="1" dirty="0"/>
              <a:t> </a:t>
            </a:r>
            <a:r>
              <a:rPr lang="en-GB" b="1" dirty="0" err="1"/>
              <a:t>sveta</a:t>
            </a:r>
            <a:endParaRPr lang="en-GB" b="1" dirty="0"/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063" y="3997326"/>
            <a:ext cx="2373312" cy="197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700" y="3994151"/>
            <a:ext cx="3232150" cy="197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8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301" y="1789114"/>
            <a:ext cx="4911725" cy="201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370" y="6111704"/>
            <a:ext cx="9305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J:\Serbien\P0000001\RAJM - Milena Rajacic\P101095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1065213"/>
            <a:ext cx="5538788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J:\Serbien\P0000001\RAJM - Milena Rajacic\DSCF623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503" y="1971486"/>
            <a:ext cx="4457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/>
          <p:nvPr/>
        </p:nvSpPr>
        <p:spPr>
          <a:xfrm>
            <a:off x="8680514" y="834794"/>
            <a:ext cx="981377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err="1" smtClean="0">
                <a:latin typeface="+mj-lt"/>
              </a:rPr>
              <a:t>Biomasa</a:t>
            </a:r>
            <a:endParaRPr lang="en-US" sz="1600" dirty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5338940"/>
            <a:ext cx="53467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 smtClean="0"/>
              <a:t>Alternativa</a:t>
            </a:r>
            <a:r>
              <a:rPr lang="de-DE" dirty="0" smtClean="0"/>
              <a:t>: </a:t>
            </a:r>
            <a:r>
              <a:rPr lang="de-DE" dirty="0" err="1" smtClean="0"/>
              <a:t>lož</a:t>
            </a:r>
            <a:r>
              <a:rPr lang="de-DE" dirty="0" smtClean="0"/>
              <a:t> </a:t>
            </a:r>
            <a:r>
              <a:rPr lang="de-DE" dirty="0" err="1" smtClean="0"/>
              <a:t>ulje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Cena</a:t>
            </a:r>
            <a:r>
              <a:rPr lang="de-DE" dirty="0" smtClean="0"/>
              <a:t> </a:t>
            </a:r>
            <a:r>
              <a:rPr lang="de-DE" dirty="0" err="1" smtClean="0"/>
              <a:t>godisnje</a:t>
            </a:r>
            <a:r>
              <a:rPr lang="de-DE" dirty="0" smtClean="0"/>
              <a:t> </a:t>
            </a:r>
            <a:r>
              <a:rPr lang="de-DE" dirty="0" err="1" smtClean="0"/>
              <a:t>potrosnje</a:t>
            </a:r>
            <a:r>
              <a:rPr lang="de-DE" dirty="0" smtClean="0"/>
              <a:t> </a:t>
            </a:r>
            <a:r>
              <a:rPr lang="de-DE" dirty="0" err="1" smtClean="0"/>
              <a:t>lož</a:t>
            </a:r>
            <a:r>
              <a:rPr lang="de-DE" dirty="0" smtClean="0"/>
              <a:t> </a:t>
            </a:r>
            <a:r>
              <a:rPr lang="de-DE" dirty="0" err="1" smtClean="0"/>
              <a:t>ulja</a:t>
            </a:r>
            <a:r>
              <a:rPr lang="de-DE" dirty="0" smtClean="0"/>
              <a:t>: </a:t>
            </a:r>
            <a:r>
              <a:rPr lang="de-DE" dirty="0" smtClean="0"/>
              <a:t>117.200 €/a  </a:t>
            </a:r>
            <a:endParaRPr lang="de-DE" dirty="0" smtClean="0"/>
          </a:p>
          <a:p>
            <a:r>
              <a:rPr lang="de-DE" dirty="0" err="1" smtClean="0"/>
              <a:t>Cena</a:t>
            </a:r>
            <a:r>
              <a:rPr lang="de-DE" dirty="0" smtClean="0"/>
              <a:t> </a:t>
            </a:r>
            <a:r>
              <a:rPr lang="de-DE" dirty="0" err="1" smtClean="0"/>
              <a:t>godišnje</a:t>
            </a:r>
            <a:r>
              <a:rPr lang="de-DE" dirty="0" smtClean="0"/>
              <a:t> </a:t>
            </a:r>
            <a:r>
              <a:rPr lang="de-DE" dirty="0" err="1" smtClean="0"/>
              <a:t>potrošnje</a:t>
            </a:r>
            <a:r>
              <a:rPr lang="de-DE" dirty="0" smtClean="0"/>
              <a:t> </a:t>
            </a:r>
            <a:r>
              <a:rPr lang="de-DE" dirty="0" err="1" smtClean="0"/>
              <a:t>peleta</a:t>
            </a:r>
            <a:r>
              <a:rPr lang="de-DE" dirty="0" smtClean="0"/>
              <a:t>: </a:t>
            </a:r>
            <a:r>
              <a:rPr lang="de-DE" dirty="0" smtClean="0"/>
              <a:t>35.700 €/</a:t>
            </a:r>
            <a:r>
              <a:rPr lang="de-DE" dirty="0" smtClean="0"/>
              <a:t>a</a:t>
            </a:r>
          </a:p>
          <a:p>
            <a:endParaRPr lang="de-DE" dirty="0" smtClean="0"/>
          </a:p>
          <a:p>
            <a:r>
              <a:rPr lang="de-DE" dirty="0" err="1" smtClean="0"/>
              <a:t>Razlika</a:t>
            </a:r>
            <a:r>
              <a:rPr lang="de-DE" b="1" dirty="0" smtClean="0"/>
              <a:t> </a:t>
            </a:r>
            <a:r>
              <a:rPr lang="de-DE" b="1" dirty="0" smtClean="0"/>
              <a:t>328 % </a:t>
            </a:r>
            <a:r>
              <a:rPr lang="de-DE" dirty="0" smtClean="0"/>
              <a:t>(</a:t>
            </a:r>
            <a:r>
              <a:rPr lang="de-DE" dirty="0" err="1" smtClean="0"/>
              <a:t>Ušteda</a:t>
            </a:r>
            <a:r>
              <a:rPr lang="de-DE" dirty="0" smtClean="0"/>
              <a:t> </a:t>
            </a:r>
            <a:r>
              <a:rPr lang="de-DE" dirty="0" smtClean="0"/>
              <a:t>81500 EUR)</a:t>
            </a:r>
            <a:endParaRPr lang="de-DE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0291" y="334771"/>
            <a:ext cx="7107938" cy="670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723900" algn="l"/>
                <a:tab pos="1447800" algn="l"/>
              </a:tabLst>
            </a:pP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Primeri iz </a:t>
            </a:r>
            <a:r>
              <a:rPr lang="sr-Latn-CS" sz="2200" b="1" dirty="0" smtClean="0">
                <a:solidFill>
                  <a:srgbClr val="000000"/>
                </a:solidFill>
                <a:ea typeface="msgothic"/>
                <a:cs typeface="msgothic"/>
              </a:rPr>
              <a:t>prakse</a:t>
            </a:r>
            <a:endParaRPr lang="en-US" sz="2200" b="1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r>
              <a:rPr lang="en-US" sz="1800" b="1" dirty="0" err="1" smtClean="0"/>
              <a:t>Fabrika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Leoni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Prokuplje</a:t>
            </a:r>
            <a:r>
              <a:rPr lang="sr-Latn-CS" sz="1800" b="1" dirty="0" smtClean="0"/>
              <a:t> </a:t>
            </a:r>
            <a:r>
              <a:rPr lang="sr-Latn-CS" sz="1800" b="1" dirty="0" smtClean="0"/>
              <a:t>– </a:t>
            </a:r>
            <a:r>
              <a:rPr lang="en-US" sz="1800" b="1" dirty="0" smtClean="0"/>
              <a:t>2 x 1250kW </a:t>
            </a:r>
            <a:r>
              <a:rPr lang="en-US" sz="1800" b="1" dirty="0" err="1" smtClean="0"/>
              <a:t>Pyrotec</a:t>
            </a:r>
            <a:r>
              <a:rPr lang="en-US" sz="1800" b="1" dirty="0" smtClean="0"/>
              <a:t>  </a:t>
            </a:r>
            <a:r>
              <a:rPr lang="en-US" sz="1800" b="1" dirty="0" err="1" smtClean="0"/>
              <a:t>biomasa</a:t>
            </a:r>
            <a:r>
              <a:rPr lang="sr-Latn-CS" sz="1800" b="1" dirty="0" smtClean="0">
                <a:solidFill>
                  <a:srgbClr val="000000"/>
                </a:solidFill>
                <a:ea typeface="msgothic"/>
                <a:cs typeface="msgothic"/>
              </a:rPr>
              <a:t> </a:t>
            </a:r>
            <a:endParaRPr lang="sr-Latn-CS" sz="1800" b="1" dirty="0" smtClean="0">
              <a:solidFill>
                <a:srgbClr val="000000"/>
              </a:solidFill>
              <a:ea typeface="msgothic"/>
              <a:cs typeface="msgothic"/>
            </a:endParaRPr>
          </a:p>
          <a:p>
            <a:pPr>
              <a:tabLst>
                <a:tab pos="723900" algn="l"/>
                <a:tab pos="1447800" algn="l"/>
              </a:tabLst>
            </a:pPr>
            <a:endParaRPr lang="en-GB" dirty="0">
              <a:solidFill>
                <a:srgbClr val="000000"/>
              </a:solidFill>
              <a:ea typeface="msgothic"/>
              <a:cs typeface="ms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898659" y="6562517"/>
            <a:ext cx="1139994" cy="433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endParaRPr lang="de-DE" dirty="0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9501011" y="1"/>
            <a:ext cx="1192390" cy="7561263"/>
          </a:xfrm>
          <a:prstGeom prst="roundRect">
            <a:avLst>
              <a:gd name="adj" fmla="val 13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74" y="2014961"/>
            <a:ext cx="9432737" cy="23118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0843" y="5894363"/>
            <a:ext cx="714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dirty="0" smtClean="0"/>
              <a:t>Hvala na pažnji!</a:t>
            </a:r>
            <a:endParaRPr lang="de-DE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26" y="603434"/>
            <a:ext cx="10156874" cy="390607"/>
          </a:xfrm>
        </p:spPr>
        <p:txBody>
          <a:bodyPr/>
          <a:lstStyle/>
          <a:p>
            <a:pPr eaLnBrk="1"/>
            <a:r>
              <a:rPr lang="sr-Latn-CS" dirty="0" smtClean="0"/>
              <a:t>Viessmann – </a:t>
            </a:r>
            <a:r>
              <a:rPr lang="sr-Latn-CS" dirty="0" smtClean="0"/>
              <a:t>sv</a:t>
            </a:r>
            <a:r>
              <a:rPr lang="en-US" dirty="0" err="1" smtClean="0"/>
              <a:t>i</a:t>
            </a:r>
            <a:r>
              <a:rPr lang="sr-Latn-CS" dirty="0" smtClean="0"/>
              <a:t> izvor</a:t>
            </a:r>
            <a:r>
              <a:rPr lang="en-US" dirty="0" err="1" smtClean="0"/>
              <a:t>i</a:t>
            </a:r>
            <a:r>
              <a:rPr lang="sr-Latn-CS" dirty="0" smtClean="0"/>
              <a:t> </a:t>
            </a:r>
            <a:r>
              <a:rPr lang="sr-Latn-CS" dirty="0" smtClean="0"/>
              <a:t>energije i </a:t>
            </a:r>
            <a:r>
              <a:rPr lang="sr-Latn-CS" dirty="0" smtClean="0"/>
              <a:t>sv</a:t>
            </a:r>
            <a:r>
              <a:rPr lang="en-US" dirty="0" err="1" smtClean="0"/>
              <a:t>i</a:t>
            </a:r>
            <a:r>
              <a:rPr lang="sr-Latn-CS" dirty="0" smtClean="0"/>
              <a:t> kapacitet</a:t>
            </a:r>
            <a:r>
              <a:rPr lang="en-US" dirty="0" err="1" smtClean="0"/>
              <a:t>i</a:t>
            </a:r>
            <a:endParaRPr lang="en-US" dirty="0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260" y="1495739"/>
            <a:ext cx="8972294" cy="536846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61938" y="406400"/>
            <a:ext cx="8704262" cy="392113"/>
          </a:xfrm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/>
              <a:t>Grejanje</a:t>
            </a:r>
            <a:r>
              <a:rPr lang="en-US" dirty="0" smtClean="0"/>
              <a:t> I </a:t>
            </a:r>
            <a:r>
              <a:rPr lang="en-US" dirty="0" err="1" smtClean="0"/>
              <a:t>hladjenje</a:t>
            </a:r>
            <a:r>
              <a:rPr lang="en-US" dirty="0" smtClean="0"/>
              <a:t> t</a:t>
            </a:r>
            <a:r>
              <a:rPr lang="sr-Latn-CS" dirty="0" err="1" smtClean="0"/>
              <a:t>oplotnim</a:t>
            </a:r>
            <a:r>
              <a:rPr lang="sr-Latn-CS" dirty="0" smtClean="0"/>
              <a:t> pumpama</a:t>
            </a:r>
            <a:r>
              <a:rPr lang="en-US" dirty="0" smtClean="0"/>
              <a:t> – </a:t>
            </a:r>
            <a:r>
              <a:rPr lang="en-US" dirty="0" err="1" smtClean="0"/>
              <a:t>zelja</a:t>
            </a:r>
            <a:r>
              <a:rPr lang="en-US" dirty="0" smtClean="0"/>
              <a:t> je </a:t>
            </a:r>
            <a:r>
              <a:rPr lang="en-US" dirty="0" err="1" smtClean="0"/>
              <a:t>jedno</a:t>
            </a:r>
            <a:r>
              <a:rPr lang="en-US" dirty="0" smtClean="0"/>
              <a:t>….</a:t>
            </a:r>
            <a:endParaRPr lang="de-DE" dirty="0" smtClean="0"/>
          </a:p>
        </p:txBody>
      </p:sp>
      <p:pic>
        <p:nvPicPr>
          <p:cNvPr id="250882" name="Picture 2" descr="C:\Viessmann Vuja\Akademija\Fotke i filmovi\Slike\Hladjen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7" y="1054099"/>
            <a:ext cx="8940528" cy="57896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1" name="Picture 1" descr="C:\Viessmann Vuja\Toplotne pumpe\Slike\Borkovac\DSC_3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14" y="1268868"/>
            <a:ext cx="9175043" cy="5160962"/>
          </a:xfrm>
          <a:prstGeom prst="rect">
            <a:avLst/>
          </a:prstGeom>
          <a:noFill/>
        </p:spPr>
      </p:pic>
      <p:sp>
        <p:nvSpPr>
          <p:cNvPr id="5" name="Rectangle 3"/>
          <p:cNvSpPr/>
          <p:nvPr/>
        </p:nvSpPr>
        <p:spPr>
          <a:xfrm>
            <a:off x="8040434" y="880514"/>
            <a:ext cx="1643097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err="1" smtClean="0">
                <a:latin typeface="+mj-lt"/>
              </a:rPr>
              <a:t>Toplotne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pumpe</a:t>
            </a:r>
            <a:endParaRPr lang="en-US" sz="1600" dirty="0">
              <a:latin typeface="+mj-lt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446362" y="203224"/>
            <a:ext cx="2441712" cy="707896"/>
          </a:xfrm>
          <a:prstGeom prst="rect">
            <a:avLst/>
          </a:prstGeom>
        </p:spPr>
        <p:txBody>
          <a:bodyPr wrap="none" lIns="91449" tIns="45725" rIns="91449" bIns="45725">
            <a:spAutoFit/>
          </a:bodyPr>
          <a:lstStyle/>
          <a:p>
            <a:r>
              <a:rPr lang="en-US" sz="2200" b="1" dirty="0" err="1" smtClean="0"/>
              <a:t>Primeri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iz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prakse</a:t>
            </a:r>
            <a:endParaRPr lang="en-US" sz="2200" b="1" dirty="0" smtClean="0"/>
          </a:p>
          <a:p>
            <a:r>
              <a:rPr lang="sr-Latn-CS" sz="1800" b="1" dirty="0" smtClean="0"/>
              <a:t>Hotel </a:t>
            </a:r>
            <a:r>
              <a:rPr lang="sr-Latn-CS" sz="1800" b="1" dirty="0" err="1" smtClean="0"/>
              <a:t>Borkovac</a:t>
            </a:r>
            <a:endParaRPr lang="en-US" sz="1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354" y="179474"/>
            <a:ext cx="4503174" cy="430897"/>
          </a:xfrm>
          <a:prstGeom prst="rect">
            <a:avLst/>
          </a:prstGeom>
        </p:spPr>
        <p:txBody>
          <a:bodyPr wrap="none" lIns="91449" tIns="45725" rIns="91449" bIns="45725">
            <a:spAutoFit/>
          </a:bodyPr>
          <a:lstStyle/>
          <a:p>
            <a:r>
              <a:rPr lang="sr-Latn-CS" sz="2200" b="1" dirty="0" smtClean="0"/>
              <a:t>Hotel Borkovac</a:t>
            </a:r>
            <a:r>
              <a:rPr lang="en-US" sz="2200" b="1" dirty="0" smtClean="0"/>
              <a:t> – </a:t>
            </a:r>
            <a:r>
              <a:rPr lang="sr-Latn-CS" sz="2200" b="1" dirty="0" smtClean="0"/>
              <a:t>rekonstrukcija</a:t>
            </a:r>
            <a:endParaRPr lang="en-US" sz="2200" b="1" dirty="0" smtClean="0"/>
          </a:p>
        </p:txBody>
      </p:sp>
      <p:pic>
        <p:nvPicPr>
          <p:cNvPr id="340993" name="Picture 1" descr="C:\Viessmann Vuja\Toplotne pumpe\Slike\Borkovac\DSC_3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1036638"/>
            <a:ext cx="3317723" cy="18662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886" y="3352800"/>
            <a:ext cx="762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Površina objekta – 1200m²</a:t>
            </a:r>
          </a:p>
          <a:p>
            <a:r>
              <a:rPr lang="sr-Latn-CS" dirty="0" smtClean="0"/>
              <a:t>Grejanje objekta</a:t>
            </a:r>
          </a:p>
          <a:p>
            <a:pPr>
              <a:buFontTx/>
              <a:buChar char="-"/>
            </a:pPr>
            <a:r>
              <a:rPr lang="sr-Latn-CS" dirty="0" smtClean="0"/>
              <a:t>Radijatorski sistem (jednocevno)</a:t>
            </a:r>
          </a:p>
          <a:p>
            <a:pPr>
              <a:buFontTx/>
              <a:buChar char="-"/>
            </a:pPr>
            <a:r>
              <a:rPr lang="sr-Latn-CS" dirty="0" smtClean="0">
                <a:solidFill>
                  <a:srgbClr val="FF0000"/>
                </a:solidFill>
              </a:rPr>
              <a:t>Ventilator konvektori </a:t>
            </a:r>
          </a:p>
          <a:p>
            <a:pPr>
              <a:buFontTx/>
              <a:buChar char="-"/>
            </a:pPr>
            <a:r>
              <a:rPr lang="sr-Latn-CS" dirty="0" smtClean="0">
                <a:solidFill>
                  <a:srgbClr val="FF0000"/>
                </a:solidFill>
              </a:rPr>
              <a:t>Podno grejanje </a:t>
            </a:r>
          </a:p>
          <a:p>
            <a:pPr>
              <a:buFontTx/>
              <a:buChar char="-"/>
            </a:pPr>
            <a:r>
              <a:rPr lang="sr-Latn-CS" dirty="0" smtClean="0"/>
              <a:t>Komora za bazem</a:t>
            </a:r>
          </a:p>
          <a:p>
            <a:r>
              <a:rPr lang="sr-Latn-CS" dirty="0" smtClean="0"/>
              <a:t>Topla sanitarna voda (restoran, sobe, </a:t>
            </a:r>
            <a:r>
              <a:rPr lang="sr-Latn-CS" dirty="0" smtClean="0">
                <a:solidFill>
                  <a:srgbClr val="FF0000"/>
                </a:solidFill>
              </a:rPr>
              <a:t>SPA</a:t>
            </a:r>
            <a:r>
              <a:rPr lang="sr-Latn-CS" dirty="0" smtClean="0"/>
              <a:t>)</a:t>
            </a:r>
          </a:p>
          <a:p>
            <a:r>
              <a:rPr lang="sr-Latn-CS" dirty="0" smtClean="0">
                <a:solidFill>
                  <a:srgbClr val="FF0000"/>
                </a:solidFill>
              </a:rPr>
              <a:t>Bazen – 70m³</a:t>
            </a:r>
          </a:p>
          <a:p>
            <a:r>
              <a:rPr lang="sr-Latn-CS" dirty="0" smtClean="0"/>
              <a:t>Sistem grejanja – gasni niskotemperaturski kotao</a:t>
            </a:r>
          </a:p>
          <a:p>
            <a:r>
              <a:rPr lang="sr-Latn-CS" dirty="0" smtClean="0"/>
              <a:t>Potrošnja goriva – 24285 m³/a </a:t>
            </a:r>
            <a:r>
              <a:rPr lang="sr-Latn-CS" dirty="0" smtClean="0">
                <a:cs typeface="Arial" pitchFamily="34" charset="0"/>
              </a:rPr>
              <a:t>(170 kWh/m²godina)</a:t>
            </a:r>
          </a:p>
          <a:p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340994" name="Picture 2" descr="C:\Viessmann Vuja\Toplotne pumpe\Slike\Borkovac\DSC_3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0" y="1051152"/>
            <a:ext cx="4788504" cy="2693533"/>
          </a:xfrm>
          <a:prstGeom prst="rect">
            <a:avLst/>
          </a:prstGeom>
          <a:noFill/>
        </p:spPr>
      </p:pic>
      <p:sp>
        <p:nvSpPr>
          <p:cNvPr id="6" name="Rectangle 3"/>
          <p:cNvSpPr/>
          <p:nvPr/>
        </p:nvSpPr>
        <p:spPr>
          <a:xfrm>
            <a:off x="8040434" y="880514"/>
            <a:ext cx="1643097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err="1" smtClean="0">
                <a:latin typeface="+mj-lt"/>
              </a:rPr>
              <a:t>Toplotne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pumpe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354" y="179474"/>
            <a:ext cx="3292907" cy="430897"/>
          </a:xfrm>
          <a:prstGeom prst="rect">
            <a:avLst/>
          </a:prstGeom>
        </p:spPr>
        <p:txBody>
          <a:bodyPr wrap="none" lIns="91449" tIns="45725" rIns="91449" bIns="45725">
            <a:spAutoFit/>
          </a:bodyPr>
          <a:lstStyle/>
          <a:p>
            <a:r>
              <a:rPr lang="sr-Latn-CS" sz="2200" b="1" dirty="0" smtClean="0"/>
              <a:t>Hotel Borkovac</a:t>
            </a:r>
            <a:r>
              <a:rPr lang="en-US" sz="2200" b="1" dirty="0" smtClean="0"/>
              <a:t> – </a:t>
            </a:r>
            <a:r>
              <a:rPr lang="sr-Latn-CS" sz="2200" b="1" dirty="0" smtClean="0"/>
              <a:t>šema</a:t>
            </a:r>
            <a:endParaRPr lang="en-US" sz="2200" b="1" dirty="0"/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16" y="578052"/>
            <a:ext cx="8933770" cy="690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/>
          <p:nvPr/>
        </p:nvSpPr>
        <p:spPr>
          <a:xfrm>
            <a:off x="8040434" y="880514"/>
            <a:ext cx="1643097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err="1" smtClean="0">
                <a:latin typeface="+mj-lt"/>
              </a:rPr>
              <a:t>Toplotne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pumpe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354" y="179474"/>
            <a:ext cx="7106194" cy="430897"/>
          </a:xfrm>
          <a:prstGeom prst="rect">
            <a:avLst/>
          </a:prstGeom>
        </p:spPr>
        <p:txBody>
          <a:bodyPr wrap="none" lIns="91449" tIns="45725" rIns="91449" bIns="45725">
            <a:spAutoFit/>
          </a:bodyPr>
          <a:lstStyle/>
          <a:p>
            <a:r>
              <a:rPr lang="sr-Latn-CS" sz="2200" b="1" dirty="0" smtClean="0"/>
              <a:t>Hotel Borkovac – </a:t>
            </a:r>
            <a:r>
              <a:rPr lang="sr-Latn-CS" sz="2200" b="1" dirty="0" err="1" smtClean="0"/>
              <a:t>Vitocal</a:t>
            </a:r>
            <a:r>
              <a:rPr lang="sr-Latn-CS" sz="2200" b="1" dirty="0" smtClean="0"/>
              <a:t> </a:t>
            </a:r>
            <a:r>
              <a:rPr lang="sr-Latn-CS" sz="2200" b="1" dirty="0" smtClean="0"/>
              <a:t>300-G</a:t>
            </a:r>
            <a:r>
              <a:rPr lang="en-US" sz="2200" b="1" dirty="0" smtClean="0"/>
              <a:t> – </a:t>
            </a:r>
            <a:r>
              <a:rPr lang="en-US" sz="2200" b="1" dirty="0" err="1" smtClean="0"/>
              <a:t>kapacitet</a:t>
            </a:r>
            <a:r>
              <a:rPr lang="en-US" sz="2200" b="1" dirty="0" err="1" smtClean="0"/>
              <a:t>a</a:t>
            </a:r>
            <a:r>
              <a:rPr lang="en-US" sz="2200" b="1" dirty="0" smtClean="0"/>
              <a:t> </a:t>
            </a:r>
            <a:r>
              <a:rPr lang="en-US" sz="2200" b="1" dirty="0" smtClean="0"/>
              <a:t>100kW</a:t>
            </a:r>
            <a:r>
              <a:rPr lang="sr-Latn-CS" sz="2200" b="1" dirty="0" smtClean="0"/>
              <a:t> </a:t>
            </a:r>
            <a:endParaRPr lang="en-US" sz="2200" b="1" dirty="0"/>
          </a:p>
        </p:txBody>
      </p:sp>
      <p:pic>
        <p:nvPicPr>
          <p:cNvPr id="615426" name="Picture 2" descr="C:\Viessmann Vuja\Toplotne pumpe\Slike\Borkovac\DSC_3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29" y="1030513"/>
            <a:ext cx="8964588" cy="5042581"/>
          </a:xfrm>
          <a:prstGeom prst="rect">
            <a:avLst/>
          </a:prstGeom>
          <a:noFill/>
        </p:spPr>
      </p:pic>
      <p:sp>
        <p:nvSpPr>
          <p:cNvPr id="5" name="Rectangle 3"/>
          <p:cNvSpPr/>
          <p:nvPr/>
        </p:nvSpPr>
        <p:spPr>
          <a:xfrm>
            <a:off x="7964234" y="697634"/>
            <a:ext cx="1643097" cy="338564"/>
          </a:xfrm>
          <a:prstGeom prst="rect">
            <a:avLst/>
          </a:prstGeom>
          <a:solidFill>
            <a:srgbClr val="FFFF00"/>
          </a:solidFill>
        </p:spPr>
        <p:txBody>
          <a:bodyPr wrap="none" lIns="91449" tIns="45725" rIns="91449" bIns="45725">
            <a:spAutoFit/>
          </a:bodyPr>
          <a:lstStyle/>
          <a:p>
            <a:r>
              <a:rPr lang="en-US" sz="1600" dirty="0" err="1" smtClean="0">
                <a:latin typeface="+mj-lt"/>
              </a:rPr>
              <a:t>Toplotne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pumpe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354" y="179474"/>
            <a:ext cx="4301196" cy="430897"/>
          </a:xfrm>
          <a:prstGeom prst="rect">
            <a:avLst/>
          </a:prstGeom>
        </p:spPr>
        <p:txBody>
          <a:bodyPr wrap="none" lIns="91449" tIns="45725" rIns="91449" bIns="45725">
            <a:spAutoFit/>
          </a:bodyPr>
          <a:lstStyle/>
          <a:p>
            <a:r>
              <a:rPr lang="sr-Latn-CS" sz="2200" b="1" dirty="0" smtClean="0"/>
              <a:t>Hotel Borkovac – </a:t>
            </a:r>
            <a:r>
              <a:rPr lang="sr-Latn-CS" sz="2200" b="1" dirty="0" smtClean="0"/>
              <a:t>dijagnostika</a:t>
            </a:r>
            <a:endParaRPr lang="en-US" sz="2200" b="1" dirty="0"/>
          </a:p>
        </p:txBody>
      </p:sp>
      <p:pic>
        <p:nvPicPr>
          <p:cNvPr id="623618" name="Picture 2" descr="C:\Viessmann Vuja\Toplotne pumpe\Slike\Borkovac\DSC_3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214" y="746351"/>
            <a:ext cx="9020228" cy="5073878"/>
          </a:xfrm>
          <a:prstGeom prst="rect">
            <a:avLst/>
          </a:prstGeom>
          <a:noFill/>
        </p:spPr>
      </p:pic>
      <p:pic>
        <p:nvPicPr>
          <p:cNvPr id="623619" name="Picture 3" descr="C:\Viessmann Vuja\Toplotne pumpe\Slike\Borkovac\DSC_3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861" y="2409372"/>
            <a:ext cx="9158919" cy="5151892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795889" y="2926081"/>
            <a:ext cx="2461846" cy="647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2982351" y="5666936"/>
            <a:ext cx="1631852" cy="647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428978" y="5678659"/>
            <a:ext cx="1631852" cy="647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6412523" y="5636456"/>
            <a:ext cx="1873348" cy="647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Viessmann Group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ssmann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Viessmann Group</Template>
  <TotalTime>0</TotalTime>
  <Words>928</Words>
  <Application>Microsoft Office PowerPoint</Application>
  <PresentationFormat>Benutzerdefiniert</PresentationFormat>
  <Paragraphs>186</Paragraphs>
  <Slides>21</Slides>
  <Notes>14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Viessmann Group</vt:lpstr>
      <vt:lpstr>OpenDocument Spreadsheet</vt:lpstr>
      <vt:lpstr>Folie 1</vt:lpstr>
      <vt:lpstr>VIESSMANN Grupa</vt:lpstr>
      <vt:lpstr>Viessmann – svi izvori energije i svi kapaciteti</vt:lpstr>
      <vt:lpstr>Grejanje I hladjenje toplotnim pumpama – zelja je jedno….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</vt:vector>
  </TitlesOfParts>
  <Company>Viessmann Werke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Viessmann Group</dc:creator>
  <cp:lastModifiedBy>gub</cp:lastModifiedBy>
  <cp:revision>920</cp:revision>
  <dcterms:created xsi:type="dcterms:W3CDTF">2008-08-14T06:39:54Z</dcterms:created>
  <dcterms:modified xsi:type="dcterms:W3CDTF">2013-10-28T21:55:42Z</dcterms:modified>
</cp:coreProperties>
</file>