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302" r:id="rId4"/>
    <p:sldId id="303" r:id="rId5"/>
    <p:sldId id="265" r:id="rId6"/>
    <p:sldId id="304" r:id="rId7"/>
    <p:sldId id="285" r:id="rId8"/>
    <p:sldId id="295" r:id="rId9"/>
    <p:sldId id="297" r:id="rId10"/>
    <p:sldId id="299" r:id="rId11"/>
    <p:sldId id="301" r:id="rId12"/>
    <p:sldId id="300" r:id="rId13"/>
    <p:sldId id="289" r:id="rId14"/>
    <p:sldId id="287" r:id="rId15"/>
    <p:sldId id="294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9384-7AE0-44BF-98D8-3D5473BC828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9323D-DF23-4D17-B6E5-A710FC6C5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1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23D-DF23-4D17-B6E5-A710FC6C50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1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4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0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5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AC02-5F9B-4E24-8456-CDD8DDBAE8A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0F2E-E93D-4B68-BEA6-3FF66010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e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r="3243" b="2542"/>
          <a:stretch/>
        </p:blipFill>
        <p:spPr bwMode="auto">
          <a:xfrm>
            <a:off x="-169475" y="-10886"/>
            <a:ext cx="9501602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09223" y="6310042"/>
            <a:ext cx="20377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sr-Cyrl-R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 САД</a:t>
            </a:r>
            <a:r>
              <a:rPr lang="sr-Cyrl-R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18. </a:t>
            </a:r>
            <a:r>
              <a:rPr lang="sr-Cyrl-R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r-Cyrl-R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2013.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91" y="2696342"/>
            <a:ext cx="4902473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4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Отварање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Регулисана цена</a:t>
            </a:r>
            <a:endParaRPr lang="en-US" sz="2200" b="1" dirty="0"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250825" y="2103060"/>
            <a:ext cx="3960813" cy="1249740"/>
          </a:xfrm>
          <a:prstGeom prst="downArrowCallout">
            <a:avLst>
              <a:gd name="adj1" fmla="val 53308"/>
              <a:gd name="adj2" fmla="val 53407"/>
              <a:gd name="adj3" fmla="val 31394"/>
              <a:gd name="adj4" fmla="val 5679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b="1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243777" y="2257809"/>
            <a:ext cx="3967861" cy="33239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RS" sz="2400" b="1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Цена приступа систему</a:t>
            </a:r>
            <a:endParaRPr lang="en-US" sz="2400" b="1" kern="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44800" y="3626604"/>
            <a:ext cx="396683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prstClr val="black"/>
                </a:solidFill>
              </a:rPr>
              <a:t>Цен</a:t>
            </a:r>
            <a:r>
              <a:rPr lang="sr-Cyrl-RS" sz="2400" b="1" dirty="0">
                <a:solidFill>
                  <a:prstClr val="black"/>
                </a:solidFill>
              </a:rPr>
              <a:t>а</a:t>
            </a:r>
            <a:r>
              <a:rPr lang="ru-RU" sz="2400" b="1" dirty="0">
                <a:solidFill>
                  <a:prstClr val="black"/>
                </a:solidFill>
              </a:rPr>
              <a:t> приступа дистрибутивном систему одређена је на основу цене коју одобрава Агенција за енергетику Републике Србије (АЕРС).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4901704" y="2133600"/>
            <a:ext cx="3960813" cy="1249740"/>
          </a:xfrm>
          <a:prstGeom prst="downArrowCallout">
            <a:avLst>
              <a:gd name="adj1" fmla="val 53308"/>
              <a:gd name="adj2" fmla="val 53407"/>
              <a:gd name="adj3" fmla="val 31394"/>
              <a:gd name="adj4" fmla="val 5679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4894656" y="2170011"/>
            <a:ext cx="3967861" cy="66479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RS" sz="2400" b="1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Накнада за обновњиве изворе</a:t>
            </a:r>
            <a:endParaRPr lang="en-US" sz="2400" b="1" kern="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895679" y="3657144"/>
            <a:ext cx="3966838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  <a:defRPr/>
            </a:pPr>
            <a:r>
              <a:rPr lang="sr-Cyrl-RS" sz="2400" b="1" dirty="0"/>
              <a:t>Одређена је уредбом </a:t>
            </a:r>
            <a:r>
              <a:rPr lang="sr-Cyrl-RS" sz="2400" b="1" dirty="0" smtClean="0"/>
              <a:t>Влад</a:t>
            </a:r>
            <a:r>
              <a:rPr lang="en-US" sz="2400" b="1" smtClean="0"/>
              <a:t>e</a:t>
            </a:r>
            <a:r>
              <a:rPr lang="sr-Cyrl-RS" sz="2400" b="1" smtClean="0"/>
              <a:t> </a:t>
            </a:r>
            <a:r>
              <a:rPr lang="sr-Cyrl-RS" sz="2400" b="1" dirty="0"/>
              <a:t>Републике Србије </a:t>
            </a:r>
          </a:p>
          <a:p>
            <a:pPr lvl="0">
              <a:defRPr/>
            </a:pPr>
            <a:r>
              <a:rPr lang="sr-Cyrl-RS" sz="2400" b="1" dirty="0"/>
              <a:t>     („Службени гласник РС“  </a:t>
            </a:r>
          </a:p>
          <a:p>
            <a:pPr lvl="0">
              <a:defRPr/>
            </a:pPr>
            <a:r>
              <a:rPr lang="sr-Cyrl-RS" sz="2400" b="1" dirty="0"/>
              <a:t>     бр. 8/2013)</a:t>
            </a:r>
          </a:p>
          <a:p>
            <a:pPr lvl="0">
              <a:defRPr/>
            </a:pPr>
            <a:r>
              <a:rPr lang="sr-Cyrl-RS" sz="2400" b="1" dirty="0"/>
              <a:t>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sr-Cyrl-RS" sz="2400" b="1" dirty="0"/>
              <a:t>Постојећи износ: 0,044 </a:t>
            </a:r>
            <a:r>
              <a:rPr lang="sr-Latn-RS" sz="2400" b="1" dirty="0" smtClean="0"/>
              <a:t>RSD/kWh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238743332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9343E-7 L 0.24775 -0.186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93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7425E-6 L 0.23975 -0.175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8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Отварање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Регулисана цена</a:t>
            </a:r>
            <a:endParaRPr lang="en-US" sz="2200" b="1" dirty="0"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2516287" y="826366"/>
            <a:ext cx="3960813" cy="1249740"/>
          </a:xfrm>
          <a:prstGeom prst="downArrowCallout">
            <a:avLst>
              <a:gd name="adj1" fmla="val 53308"/>
              <a:gd name="adj2" fmla="val 53407"/>
              <a:gd name="adj3" fmla="val 31394"/>
              <a:gd name="adj4" fmla="val 5679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b="1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2433933" y="1056421"/>
            <a:ext cx="3967861" cy="33239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RS" sz="2400" b="1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Цена приступа систему</a:t>
            </a:r>
            <a:endParaRPr lang="en-US" sz="2400" b="1" kern="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4800" y="2230803"/>
            <a:ext cx="8640000" cy="332399"/>
          </a:xfrm>
          <a:prstGeom prst="rect">
            <a:avLst/>
          </a:prstGeom>
          <a:solidFill>
            <a:srgbClr val="BE2024"/>
          </a:solidFill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Тарифни елементи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76400" y="2896612"/>
            <a:ext cx="6154271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sz="2400" dirty="0" smtClean="0"/>
              <a:t>Активна </a:t>
            </a:r>
            <a:r>
              <a:rPr lang="sr-Cyrl-RS" sz="2400" dirty="0"/>
              <a:t>ел. енергија у вишој тарифи (</a:t>
            </a:r>
            <a:r>
              <a:rPr lang="en-US" sz="2400" dirty="0"/>
              <a:t>kWh)</a:t>
            </a:r>
          </a:p>
          <a:p>
            <a:r>
              <a:rPr lang="sr-Cyrl-RS" sz="2400" dirty="0" smtClean="0"/>
              <a:t>Активна </a:t>
            </a:r>
            <a:r>
              <a:rPr lang="sr-Cyrl-RS" sz="2400" dirty="0"/>
              <a:t>ел. енергија у нижој тарифи (</a:t>
            </a:r>
            <a:r>
              <a:rPr lang="en-US" sz="2400" dirty="0"/>
              <a:t>kWh)</a:t>
            </a:r>
          </a:p>
          <a:p>
            <a:endParaRPr lang="en-US" sz="2400" dirty="0"/>
          </a:p>
          <a:p>
            <a:r>
              <a:rPr lang="sr-Cyrl-RS" sz="2400" dirty="0" smtClean="0"/>
              <a:t>Реактивна </a:t>
            </a:r>
            <a:r>
              <a:rPr lang="sr-Cyrl-RS" sz="2400" dirty="0"/>
              <a:t>ел. енергија (</a:t>
            </a:r>
            <a:r>
              <a:rPr lang="en-US" sz="2400" dirty="0" err="1"/>
              <a:t>kvar</a:t>
            </a:r>
            <a:r>
              <a:rPr lang="en-US" sz="2400" dirty="0"/>
              <a:t>)</a:t>
            </a:r>
          </a:p>
          <a:p>
            <a:r>
              <a:rPr lang="sr-Cyrl-RS" sz="2400" dirty="0" smtClean="0"/>
              <a:t>Прекомерна </a:t>
            </a:r>
            <a:r>
              <a:rPr lang="sr-Cyrl-RS" sz="2400" dirty="0"/>
              <a:t>реактивна ел. енергија (</a:t>
            </a:r>
            <a:r>
              <a:rPr lang="en-US" sz="2400" dirty="0" err="1"/>
              <a:t>kvar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sr-Cyrl-RS" sz="2400" dirty="0" smtClean="0"/>
              <a:t>Одобрена </a:t>
            </a:r>
            <a:r>
              <a:rPr lang="sr-Cyrl-RS" sz="2400" dirty="0"/>
              <a:t>снага (</a:t>
            </a:r>
            <a:r>
              <a:rPr lang="en-US" sz="2400" dirty="0"/>
              <a:t>kW)</a:t>
            </a:r>
          </a:p>
          <a:p>
            <a:r>
              <a:rPr lang="sr-Cyrl-RS" sz="2400" dirty="0" smtClean="0"/>
              <a:t>Прекомерна </a:t>
            </a:r>
            <a:r>
              <a:rPr lang="sr-Cyrl-RS" sz="2400" dirty="0"/>
              <a:t>снага (</a:t>
            </a:r>
            <a:r>
              <a:rPr lang="en-US" sz="2400" dirty="0"/>
              <a:t>kW)</a:t>
            </a:r>
          </a:p>
        </p:txBody>
      </p:sp>
    </p:spTree>
    <p:extLst>
      <p:ext uri="{BB962C8B-B14F-4D97-AF65-F5344CB8AC3E}">
        <p14:creationId xmlns:p14="http://schemas.microsoft.com/office/powerpoint/2010/main" val="16973172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Отварање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Регулисана цена</a:t>
            </a:r>
            <a:endParaRPr lang="en-US" sz="2200" b="1" dirty="0"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2516287" y="826366"/>
            <a:ext cx="3960813" cy="1249740"/>
          </a:xfrm>
          <a:prstGeom prst="downArrowCallout">
            <a:avLst>
              <a:gd name="adj1" fmla="val 53308"/>
              <a:gd name="adj2" fmla="val 53407"/>
              <a:gd name="adj3" fmla="val 31394"/>
              <a:gd name="adj4" fmla="val 5679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b="1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2433933" y="1056421"/>
            <a:ext cx="3967861" cy="33239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RS" sz="2400" b="1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Цена приступа систему</a:t>
            </a:r>
            <a:endParaRPr lang="en-US" sz="2400" b="1" kern="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1768" y="2187771"/>
            <a:ext cx="8640000" cy="332399"/>
          </a:xfrm>
          <a:prstGeom prst="rect">
            <a:avLst/>
          </a:prstGeom>
          <a:solidFill>
            <a:srgbClr val="BE2024"/>
          </a:solidFill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Обрачунска снага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76400" y="2644438"/>
            <a:ext cx="6154271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dirty="0"/>
              <a:t>Од </a:t>
            </a:r>
            <a:r>
              <a:rPr lang="sr-Cyrl-RS" sz="2400" b="1" dirty="0" smtClean="0"/>
              <a:t>01. 01. 2014. </a:t>
            </a:r>
            <a:r>
              <a:rPr lang="sr-Cyrl-RS" sz="2400" b="1" dirty="0"/>
              <a:t>за квалификоване </a:t>
            </a:r>
            <a:r>
              <a:rPr lang="sr-Cyrl-RS" sz="2400" b="1" dirty="0" smtClean="0"/>
              <a:t>купце</a:t>
            </a:r>
          </a:p>
          <a:p>
            <a:pPr algn="ctr"/>
            <a:endParaRPr lang="sr-Cyrl-R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sr-Cyrl-RS" sz="2400" dirty="0"/>
              <a:t>ако је </a:t>
            </a:r>
            <a:r>
              <a:rPr lang="sr-Cyrl-RS" sz="2400" b="1" dirty="0" smtClean="0">
                <a:solidFill>
                  <a:schemeClr val="tx1"/>
                </a:solidFill>
              </a:rPr>
              <a:t>очитана </a:t>
            </a:r>
            <a:r>
              <a:rPr lang="sr-Cyrl-RS" sz="2400" b="1" dirty="0">
                <a:solidFill>
                  <a:schemeClr val="tx1"/>
                </a:solidFill>
              </a:rPr>
              <a:t>снага </a:t>
            </a:r>
            <a:r>
              <a:rPr lang="sr-Cyrl-RS" sz="4000" b="1" dirty="0">
                <a:solidFill>
                  <a:schemeClr val="tx1"/>
                </a:solidFill>
              </a:rPr>
              <a:t>≤</a:t>
            </a:r>
            <a:r>
              <a:rPr lang="sr-Cyrl-RS" sz="2400" b="1" dirty="0">
                <a:solidFill>
                  <a:schemeClr val="tx1"/>
                </a:solidFill>
              </a:rPr>
              <a:t> одобрена </a:t>
            </a:r>
            <a:endParaRPr lang="sr-Cyrl-RS" sz="2400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обрачунска = одобрена</a:t>
            </a:r>
            <a:endParaRPr lang="sr-Cyrl-RS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sr-Cyrl-RS" sz="2400" dirty="0">
                <a:solidFill>
                  <a:schemeClr val="tx1"/>
                </a:solidFill>
              </a:rPr>
              <a:t>ако је </a:t>
            </a:r>
            <a:r>
              <a:rPr lang="sr-Cyrl-RS" sz="2400" b="1" dirty="0" smtClean="0">
                <a:solidFill>
                  <a:schemeClr val="tx1"/>
                </a:solidFill>
              </a:rPr>
              <a:t>очитана </a:t>
            </a:r>
            <a:r>
              <a:rPr lang="sr-Cyrl-RS" sz="2400" b="1" dirty="0">
                <a:solidFill>
                  <a:schemeClr val="tx1"/>
                </a:solidFill>
              </a:rPr>
              <a:t>снага </a:t>
            </a:r>
            <a:r>
              <a:rPr lang="sr-Cyrl-RS" sz="4000" b="1" dirty="0">
                <a:solidFill>
                  <a:schemeClr val="tx1"/>
                </a:solidFill>
              </a:rPr>
              <a:t>&gt;</a:t>
            </a:r>
            <a:r>
              <a:rPr lang="sr-Cyrl-RS" sz="2400" b="1" dirty="0">
                <a:solidFill>
                  <a:schemeClr val="tx1"/>
                </a:solidFill>
              </a:rPr>
              <a:t> одобрена </a:t>
            </a:r>
            <a:endParaRPr lang="sr-Cyrl-RS" sz="2400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обрачунска</a:t>
            </a:r>
          </a:p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=</a:t>
            </a:r>
          </a:p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одобрена </a:t>
            </a:r>
            <a:r>
              <a:rPr lang="sr-Cyrl-RS" sz="2400" b="1" dirty="0">
                <a:solidFill>
                  <a:srgbClr val="C00000"/>
                </a:solidFill>
              </a:rPr>
              <a:t>+ </a:t>
            </a:r>
            <a:r>
              <a:rPr lang="sr-Cyrl-RS" sz="2400" b="1" dirty="0" smtClean="0">
                <a:solidFill>
                  <a:srgbClr val="C00000"/>
                </a:solidFill>
              </a:rPr>
              <a:t>пенализована</a:t>
            </a:r>
            <a:r>
              <a:rPr lang="sr-Cyrl-RS" sz="2400" dirty="0" smtClean="0">
                <a:solidFill>
                  <a:schemeClr val="tx1"/>
                </a:solidFill>
              </a:rPr>
              <a:t> </a:t>
            </a:r>
            <a:r>
              <a:rPr lang="sr-Cyrl-RS" sz="2400" b="1" dirty="0">
                <a:solidFill>
                  <a:srgbClr val="C00000"/>
                </a:solidFill>
              </a:rPr>
              <a:t>прекомерна </a:t>
            </a:r>
            <a:r>
              <a:rPr lang="sr-Cyrl-RS" sz="2400" b="1" dirty="0" smtClean="0">
                <a:solidFill>
                  <a:srgbClr val="C00000"/>
                </a:solidFill>
              </a:rPr>
              <a:t>снага</a:t>
            </a:r>
            <a:endParaRPr lang="sr-Cyrl-R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8710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755576" y="3164175"/>
            <a:ext cx="3631192" cy="21698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1600" indent="-111600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r>
              <a:rPr lang="sr-Cyrl-RS" sz="2000" dirty="0" smtClean="0">
                <a:latin typeface="+mj-lt"/>
                <a:cs typeface="Arial" pitchFamily="34" charset="0"/>
              </a:rPr>
              <a:t>Представљање Концепта продаје и управљање купцима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111600" indent="-111600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r>
              <a:rPr lang="sr-Cyrl-RS" sz="2000" dirty="0">
                <a:latin typeface="+mj-lt"/>
                <a:cs typeface="Arial" pitchFamily="34" charset="0"/>
              </a:rPr>
              <a:t>О</a:t>
            </a:r>
            <a:r>
              <a:rPr lang="sr-Cyrl-RS" sz="2000" dirty="0" smtClean="0">
                <a:latin typeface="+mj-lt"/>
                <a:cs typeface="Arial" pitchFamily="34" charset="0"/>
              </a:rPr>
              <a:t>бјашњења у вези отварања тржишта </a:t>
            </a:r>
            <a:r>
              <a:rPr lang="en-US" sz="2000" dirty="0" smtClean="0">
                <a:latin typeface="+mj-lt"/>
                <a:cs typeface="Arial" pitchFamily="34" charset="0"/>
              </a:rPr>
              <a:t>(</a:t>
            </a:r>
            <a:r>
              <a:rPr lang="sr-Cyrl-RS" sz="2000" dirty="0" smtClean="0">
                <a:latin typeface="+mj-lt"/>
                <a:cs typeface="Arial" pitchFamily="34" charset="0"/>
              </a:rPr>
              <a:t>уколико их купац затражи</a:t>
            </a:r>
            <a:r>
              <a:rPr lang="en-US" sz="2000" dirty="0" smtClean="0">
                <a:latin typeface="+mj-lt"/>
                <a:cs typeface="Arial" pitchFamily="34" charset="0"/>
              </a:rPr>
              <a:t>)</a:t>
            </a:r>
          </a:p>
          <a:p>
            <a:pPr marL="111600" indent="-111600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r>
              <a:rPr lang="sr-Cyrl-RS" sz="2000" dirty="0">
                <a:latin typeface="+mj-lt"/>
                <a:cs typeface="Arial" pitchFamily="34" charset="0"/>
              </a:rPr>
              <a:t>И</a:t>
            </a:r>
            <a:r>
              <a:rPr lang="sr-Cyrl-RS" sz="2000" dirty="0" smtClean="0">
                <a:latin typeface="+mj-lt"/>
                <a:cs typeface="Arial" pitchFamily="34" charset="0"/>
              </a:rPr>
              <a:t>нформације о купцима за израду прилагођене понуде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031419" y="3124200"/>
            <a:ext cx="3357004" cy="244682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1600" indent="-111600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r>
              <a:rPr lang="sr-Cyrl-RS" sz="2000" dirty="0" smtClean="0">
                <a:cs typeface="Arial" pitchFamily="34" charset="0"/>
              </a:rPr>
              <a:t>Представљање прилагођене понуде </a:t>
            </a:r>
            <a:endParaRPr lang="en-US" sz="2000" dirty="0" smtClean="0">
              <a:cs typeface="Arial" pitchFamily="34" charset="0"/>
            </a:endParaRPr>
          </a:p>
          <a:p>
            <a:pPr marL="111600" indent="-111600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r>
              <a:rPr lang="sr-Cyrl-RS" sz="2000" dirty="0" smtClean="0">
                <a:cs typeface="Arial" pitchFamily="34" charset="0"/>
              </a:rPr>
              <a:t>Разговар о комерцијалним условима и давање одговора на сва питања</a:t>
            </a:r>
            <a:endParaRPr lang="en-US" sz="2000" dirty="0" smtClean="0">
              <a:cs typeface="Arial" pitchFamily="34" charset="0"/>
            </a:endParaRPr>
          </a:p>
          <a:p>
            <a:pPr marL="111600" indent="-111600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r>
              <a:rPr lang="sr-Cyrl-RS" sz="2000" dirty="0" smtClean="0">
                <a:cs typeface="Arial" pitchFamily="34" charset="0"/>
              </a:rPr>
              <a:t>Закључивање уговора о потпуном снабдевању електричном енергијом</a:t>
            </a:r>
            <a:endParaRPr lang="en-US" sz="2000" dirty="0"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576" y="1676400"/>
            <a:ext cx="3631191" cy="906227"/>
            <a:chOff x="755576" y="1676400"/>
            <a:chExt cx="3631191" cy="906227"/>
          </a:xfrm>
        </p:grpSpPr>
        <p:sp>
          <p:nvSpPr>
            <p:cNvPr id="11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755576" y="1676400"/>
              <a:ext cx="3631191" cy="906227"/>
            </a:xfrm>
            <a:prstGeom prst="homePlate">
              <a:avLst>
                <a:gd name="adj" fmla="val 20168"/>
              </a:avLst>
            </a:prstGeom>
            <a:solidFill>
              <a:srgbClr val="B70D15"/>
            </a:solidFill>
            <a:ln w="6350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marL="361950" marR="0" lvl="0" indent="0" defTabSz="91440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itchFamily="34" charset="0"/>
                </a:rPr>
                <a:t>Р</a:t>
              </a:r>
              <a:r>
                <a:rPr kumimoji="0" lang="sr-Cyrl-R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itchFamily="34" charset="0"/>
                </a:rPr>
                <a:t>азмена информација 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13523" y="2017956"/>
              <a:ext cx="279400" cy="2794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1676400"/>
            <a:ext cx="3810000" cy="906227"/>
            <a:chOff x="4876800" y="1676400"/>
            <a:chExt cx="3810000" cy="906227"/>
          </a:xfrm>
        </p:grpSpPr>
        <p:sp>
          <p:nvSpPr>
            <p:cNvPr id="12" name="AutoShap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876800" y="1676400"/>
              <a:ext cx="3810000" cy="906227"/>
            </a:xfrm>
            <a:prstGeom prst="chevron">
              <a:avLst>
                <a:gd name="adj" fmla="val 20264"/>
              </a:avLst>
            </a:prstGeom>
            <a:solidFill>
              <a:srgbClr val="2E3195"/>
            </a:solidFill>
            <a:ln w="6350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marL="361950" marR="0" lvl="0" indent="0" defTabSz="91440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RS" sz="24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П</a:t>
              </a:r>
              <a:r>
                <a:rPr kumimoji="0" lang="sr-Cyrl-R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itchFamily="34" charset="0"/>
                </a:rPr>
                <a:t>резентовање понуде и закључивање уговора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116158" y="2002716"/>
              <a:ext cx="279400" cy="2794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Отварање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Комуникација са купцима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379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00556"/>
              </p:ext>
            </p:extLst>
          </p:nvPr>
        </p:nvGraphicFramePr>
        <p:xfrm>
          <a:off x="228600" y="2057400"/>
          <a:ext cx="4703440" cy="3963889"/>
        </p:xfrm>
        <a:graphic>
          <a:graphicData uri="http://schemas.openxmlformats.org/drawingml/2006/table">
            <a:tbl>
              <a:tblPr firstRow="1" bandRow="1"/>
              <a:tblGrid>
                <a:gridCol w="1895128"/>
                <a:gridCol w="2808312"/>
              </a:tblGrid>
              <a:tr h="986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sr-Cyrl-RS" sz="1800" b="1" i="0" u="none" dirty="0" smtClean="0">
                          <a:solidFill>
                            <a:srgbClr val="000000"/>
                          </a:solidFill>
                          <a:latin typeface="Arial"/>
                        </a:rPr>
                        <a:t>Адреса дирекције</a:t>
                      </a:r>
                      <a:endParaRPr lang="en-US" sz="1800" b="1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71120" marT="35560" marB="35560">
                    <a:lnL w="0" cmpd="sng">
                      <a:solidFill>
                        <a:srgbClr val="FFFFFF"/>
                      </a:solidFill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BFBFBF"/>
                      </a:solidFill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Теразије</a:t>
                      </a:r>
                      <a:r>
                        <a:rPr lang="en-US" sz="1800" b="0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27, </a:t>
                      </a:r>
                      <a:r>
                        <a:rPr lang="sr-Cyrl-RS" sz="1800" b="0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4.спрат</a:t>
                      </a:r>
                      <a:endParaRPr lang="en-US" sz="1800" b="0" i="0" u="non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800" b="0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11000 БЕОГРАД</a:t>
                      </a:r>
                    </a:p>
                  </a:txBody>
                  <a:tcPr marL="71120" marR="71120" marT="35560" marB="3556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C"/>
                    </a:solidFill>
                  </a:tcPr>
                </a:tc>
              </a:tr>
              <a:tr h="986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sr-Cyrl-R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Телефон</a:t>
                      </a:r>
                      <a:endParaRPr lang="en-US" sz="1800" b="1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71120" marT="35560" marB="35560">
                    <a:lnL w="0" cmpd="sng">
                      <a:solidFill>
                        <a:srgbClr val="FFFFFF"/>
                      </a:solidFill>
                    </a:lnL>
                    <a:lnR w="5715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+ 381 11 655 67 4</a:t>
                      </a:r>
                      <a:r>
                        <a:rPr lang="sr-Cyrl-R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+ 381 11 655 67 35</a:t>
                      </a:r>
                      <a:endParaRPr lang="en-US" sz="1800" b="0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120" marR="71120" marT="35560" marB="35560">
                    <a:lnL w="57150" cmpd="sng">
                      <a:solidFill>
                        <a:srgbClr val="FFFFFF"/>
                      </a:solidFill>
                    </a:lnL>
                    <a:lnR w="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C"/>
                    </a:solidFill>
                  </a:tcPr>
                </a:tc>
              </a:tr>
              <a:tr h="986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sr-Cyrl-RS" sz="1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Електронска</a:t>
                      </a:r>
                      <a:r>
                        <a:rPr lang="sr-Cyrl-RS" sz="18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пошта</a:t>
                      </a:r>
                      <a:endParaRPr lang="en-US" sz="1800" b="1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71120" marT="35560" marB="35560">
                    <a:lnL w="0" cmpd="sng">
                      <a:solidFill>
                        <a:srgbClr val="FFFFFF"/>
                      </a:solidFill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info@eps-snabdevanje.rs</a:t>
                      </a:r>
                      <a:endParaRPr lang="en-US" sz="1800" b="0" i="0" u="non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endParaRPr lang="en-US" sz="1800" b="0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120" marR="71120" marT="35560" marB="3556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C"/>
                    </a:solidFill>
                  </a:tcPr>
                </a:tc>
              </a:tr>
              <a:tr h="1002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Интернет страница</a:t>
                      </a:r>
                      <a:endParaRPr lang="en-US" sz="1800" b="1" i="0" u="non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endParaRPr lang="en-US" sz="1800" b="1" dirty="0"/>
                    </a:p>
                  </a:txBody>
                  <a:tcPr marL="0" marR="71120" marT="35560" marB="35560">
                    <a:lnL w="0" cmpd="sng">
                      <a:solidFill>
                        <a:srgbClr val="FFFFFF"/>
                      </a:solidFill>
                    </a:lnL>
                    <a:lnR w="5715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 smtClean="0">
                          <a:solidFill>
                            <a:srgbClr val="000000"/>
                          </a:solidFill>
                          <a:latin typeface="Arial"/>
                        </a:rPr>
                        <a:t>www.eps-snabdevanje.rs</a:t>
                      </a:r>
                    </a:p>
                    <a:p>
                      <a:endParaRPr lang="en-US" sz="1800" dirty="0"/>
                    </a:p>
                  </a:txBody>
                  <a:tcPr marL="71120" marR="71120" marT="35560" marB="35560">
                    <a:lnL w="57150" cmpd="sng">
                      <a:solidFill>
                        <a:srgbClr val="FFFFFF"/>
                      </a:solidFill>
                    </a:lnL>
                    <a:lnR w="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C"/>
                    </a:solidFill>
                  </a:tcPr>
                </a:tc>
              </a:tr>
            </a:tbl>
          </a:graphicData>
        </a:graphic>
      </p:graphicFrame>
      <p:sp>
        <p:nvSpPr>
          <p:cNvPr id="31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Конаткт центар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379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59547"/>
              </p:ext>
            </p:extLst>
          </p:nvPr>
        </p:nvGraphicFramePr>
        <p:xfrm>
          <a:off x="228600" y="2057400"/>
          <a:ext cx="4703440" cy="3963889"/>
        </p:xfrm>
        <a:graphic>
          <a:graphicData uri="http://schemas.openxmlformats.org/drawingml/2006/table">
            <a:tbl>
              <a:tblPr firstRow="1" bandRow="1"/>
              <a:tblGrid>
                <a:gridCol w="1895128"/>
                <a:gridCol w="2808312"/>
              </a:tblGrid>
              <a:tr h="986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sr-Cyrl-RS" sz="1800" b="1" i="0" u="none" dirty="0" smtClean="0">
                          <a:solidFill>
                            <a:srgbClr val="000000"/>
                          </a:solidFill>
                          <a:latin typeface="Arial"/>
                        </a:rPr>
                        <a:t>Адреса дирекције</a:t>
                      </a:r>
                      <a:endParaRPr lang="en-US" sz="1800" b="1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71120" marT="35560" marB="35560">
                    <a:lnL w="0" cmpd="sng">
                      <a:solidFill>
                        <a:srgbClr val="FFFFFF"/>
                      </a:solidFill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mpd="sng">
                      <a:solidFill>
                        <a:srgbClr val="BFBFBF"/>
                      </a:solidFill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Теразије</a:t>
                      </a:r>
                      <a:r>
                        <a:rPr lang="en-US" sz="1800" b="0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27, </a:t>
                      </a:r>
                      <a:r>
                        <a:rPr lang="sr-Cyrl-RS" sz="1800" b="0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4.спрат</a:t>
                      </a:r>
                      <a:endParaRPr lang="en-US" sz="1800" b="0" i="0" u="non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800" b="0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11000 БЕОГРАД</a:t>
                      </a:r>
                    </a:p>
                  </a:txBody>
                  <a:tcPr marL="71120" marR="71120" marT="35560" marB="3556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C"/>
                    </a:solidFill>
                  </a:tcPr>
                </a:tc>
              </a:tr>
              <a:tr h="986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sr-Cyrl-R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Телефон</a:t>
                      </a:r>
                      <a:endParaRPr lang="en-US" sz="1800" b="1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71120" marT="35560" marB="35560">
                    <a:lnL w="0" cmpd="sng">
                      <a:solidFill>
                        <a:srgbClr val="FFFFFF"/>
                      </a:solidFill>
                    </a:lnL>
                    <a:lnR w="5715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+ 381 11 655 67 4</a:t>
                      </a:r>
                      <a:r>
                        <a:rPr lang="sr-Cyrl-R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+ 381 11 655 67 35</a:t>
                      </a:r>
                      <a:endParaRPr lang="en-US" sz="1800" b="0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120" marR="71120" marT="35560" marB="35560">
                    <a:lnL w="57150" cmpd="sng">
                      <a:solidFill>
                        <a:srgbClr val="FFFFFF"/>
                      </a:solidFill>
                    </a:lnL>
                    <a:lnR w="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C"/>
                    </a:solidFill>
                  </a:tcPr>
                </a:tc>
              </a:tr>
              <a:tr h="986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sr-Cyrl-RS" sz="18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Електронска</a:t>
                      </a:r>
                      <a:r>
                        <a:rPr lang="sr-Cyrl-RS" sz="18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пошта</a:t>
                      </a:r>
                      <a:endParaRPr lang="en-US" sz="1800" b="1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71120" marT="35560" marB="35560">
                    <a:lnL w="0" cmpd="sng">
                      <a:solidFill>
                        <a:srgbClr val="FFFFFF"/>
                      </a:solidFill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info@eps-snabdevanje.rs</a:t>
                      </a:r>
                      <a:endParaRPr lang="en-US" sz="1800" b="0" i="0" u="non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endParaRPr lang="en-US" sz="1800" b="0" i="0" u="non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120" marR="71120" marT="35560" marB="3556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C"/>
                    </a:solidFill>
                  </a:tcPr>
                </a:tc>
              </a:tr>
              <a:tr h="1002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i="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Интернет страница</a:t>
                      </a:r>
                      <a:endParaRPr lang="en-US" sz="1800" b="1" i="0" u="non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endParaRPr lang="en-US" sz="1800" b="1" dirty="0"/>
                    </a:p>
                  </a:txBody>
                  <a:tcPr marL="0" marR="71120" marT="35560" marB="35560">
                    <a:lnL w="0" cmpd="sng">
                      <a:solidFill>
                        <a:srgbClr val="FFFFFF"/>
                      </a:solidFill>
                    </a:lnL>
                    <a:lnR w="5715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 smtClean="0">
                          <a:solidFill>
                            <a:srgbClr val="000000"/>
                          </a:solidFill>
                          <a:latin typeface="Arial"/>
                        </a:rPr>
                        <a:t>www.eps-snabdevanje.rs</a:t>
                      </a:r>
                    </a:p>
                    <a:p>
                      <a:endParaRPr lang="en-US" sz="1800" dirty="0"/>
                    </a:p>
                  </a:txBody>
                  <a:tcPr marL="71120" marR="71120" marT="35560" marB="35560">
                    <a:lnL w="57150" cmpd="sng">
                      <a:solidFill>
                        <a:srgbClr val="FFFFFF"/>
                      </a:solidFill>
                    </a:lnL>
                    <a:lnR w="0" cmpd="sng">
                      <a:solidFill>
                        <a:srgbClr val="FFFFFF"/>
                      </a:solidFill>
                    </a:lnR>
                    <a:lnT w="3175" cmpd="sng">
                      <a:solidFill>
                        <a:srgbClr val="BFBFBF"/>
                      </a:solidFill>
                    </a:lnT>
                    <a:lnB w="3175" cmpd="sng">
                      <a:solidFill>
                        <a:srgbClr val="BFBFB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C"/>
                    </a:solidFill>
                  </a:tcPr>
                </a:tc>
              </a:tr>
            </a:tbl>
          </a:graphicData>
        </a:graphic>
      </p:graphicFrame>
      <p:sp>
        <p:nvSpPr>
          <p:cNvPr id="31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Питања</a:t>
            </a:r>
            <a:endParaRPr lang="en-US" sz="3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6788" y="3276600"/>
            <a:ext cx="1698812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5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en-US" sz="25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053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068E-7 L 0.49288 0.255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12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r="3243" b="2542"/>
          <a:stretch/>
        </p:blipFill>
        <p:spPr bwMode="auto">
          <a:xfrm>
            <a:off x="-195473" y="-10886"/>
            <a:ext cx="9501602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09223" y="6310042"/>
            <a:ext cx="20377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sr-Cyrl-R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 САД  18. </a:t>
            </a:r>
            <a:r>
              <a:rPr lang="sr-Cyrl-R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r-Cyrl-R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2013.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91" y="2696342"/>
            <a:ext cx="4902473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4953000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Хвала на пажњи!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827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1630" y="3536322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Снабдев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sr-Cyrl-R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ње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sr-Cyrl-R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електричном енергијом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sr-Cyrl-R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</a:t>
            </a:r>
            <a:r>
              <a:rPr lang="sr-Cyrl-R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отвореном </a:t>
            </a:r>
            <a:r>
              <a:rPr lang="sr-Cyrl-R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тржишту</a:t>
            </a:r>
          </a:p>
        </p:txBody>
      </p:sp>
    </p:spTree>
    <p:extLst>
      <p:ext uri="{BB962C8B-B14F-4D97-AF65-F5344CB8AC3E}">
        <p14:creationId xmlns:p14="http://schemas.microsoft.com/office/powerpoint/2010/main" val="1408448336"/>
      </p:ext>
    </p:extLst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Отварање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" y="1524000"/>
            <a:ext cx="8915400" cy="646331"/>
          </a:xfrm>
          <a:prstGeom prst="rect">
            <a:avLst/>
          </a:prstGeom>
          <a:solidFill>
            <a:srgbClr val="BE2024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B70D15"/>
              </a:buClr>
              <a:defRPr/>
            </a:pPr>
            <a:r>
              <a:rPr lang="sr-Cyrl-RS" sz="2000" b="1" kern="0" dirty="0">
                <a:solidFill>
                  <a:srgbClr val="FFFFFF"/>
                </a:solidFill>
                <a:cs typeface="Arial"/>
              </a:rPr>
              <a:t>Раздвајање је </a:t>
            </a:r>
            <a:r>
              <a:rPr lang="sr-Cyrl-RS" sz="2000" b="1" kern="0" dirty="0" smtClean="0">
                <a:solidFill>
                  <a:srgbClr val="FFFFFF"/>
                </a:solidFill>
                <a:cs typeface="Arial"/>
              </a:rPr>
              <a:t>одвојило </a:t>
            </a:r>
            <a:r>
              <a:rPr lang="sr-Cyrl-RS" sz="2000" b="1" kern="0" dirty="0">
                <a:solidFill>
                  <a:srgbClr val="FFFFFF"/>
                </a:solidFill>
                <a:cs typeface="Arial"/>
              </a:rPr>
              <a:t>делатности дистрибуције и снабдевања како би се омогућила конкурентност у снабдевању</a:t>
            </a:r>
            <a:endParaRPr lang="en-US" sz="2000" b="1" kern="0" dirty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4476" y="4565278"/>
            <a:ext cx="8637370" cy="1149722"/>
            <a:chOff x="244476" y="3276600"/>
            <a:chExt cx="8637370" cy="1149722"/>
          </a:xfrm>
        </p:grpSpPr>
        <p:sp>
          <p:nvSpPr>
            <p:cNvPr id="116" name="AutoShape 3"/>
            <p:cNvSpPr>
              <a:spLocks noChangeArrowheads="1"/>
            </p:cNvSpPr>
            <p:nvPr/>
          </p:nvSpPr>
          <p:spPr bwMode="auto">
            <a:xfrm rot="5400000">
              <a:off x="6017029" y="3334212"/>
              <a:ext cx="653368" cy="1530850"/>
            </a:xfrm>
            <a:prstGeom prst="homePlate">
              <a:avLst>
                <a:gd name="adj" fmla="val 0"/>
              </a:avLst>
            </a:prstGeom>
            <a:solidFill>
              <a:srgbClr val="B70D15"/>
            </a:solidFill>
            <a:ln>
              <a:noFill/>
            </a:ln>
            <a:effectLst/>
            <a:extLst/>
          </p:spPr>
          <p:txBody>
            <a:bodyPr rot="10800000" vert="eaVert" lIns="80276" tIns="40139" rIns="80276" bIns="40139" anchor="ctr"/>
            <a:lstStyle/>
            <a:p>
              <a:pPr marL="0" marR="0" lvl="0" indent="0" algn="ctr" defTabSz="6651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EEC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sr-Cyrl-R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Рачуноводство</a:t>
              </a:r>
              <a:endPara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3" name="AutoShape 4"/>
            <p:cNvSpPr>
              <a:spLocks noChangeArrowheads="1"/>
            </p:cNvSpPr>
            <p:nvPr/>
          </p:nvSpPr>
          <p:spPr bwMode="auto">
            <a:xfrm rot="5400000">
              <a:off x="2471614" y="3334212"/>
              <a:ext cx="653368" cy="1530851"/>
            </a:xfrm>
            <a:prstGeom prst="homePlate">
              <a:avLst>
                <a:gd name="adj" fmla="val 0"/>
              </a:avLst>
            </a:prstGeom>
            <a:solidFill>
              <a:srgbClr val="B70D15"/>
            </a:solidFill>
            <a:ln>
              <a:noFill/>
            </a:ln>
            <a:effectLst/>
            <a:extLst/>
          </p:spPr>
          <p:txBody>
            <a:bodyPr rot="10800000" vert="eaVert" lIns="80276" tIns="40139" rIns="80276" bIns="40139" anchor="ctr"/>
            <a:lstStyle/>
            <a:p>
              <a:pPr marL="0" marR="0" lvl="0" indent="0" algn="ctr" defTabSz="6651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EEC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sr-Cyrl-R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Организација и одлучивање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4" name="AutoShape 5"/>
            <p:cNvSpPr>
              <a:spLocks noChangeArrowheads="1"/>
            </p:cNvSpPr>
            <p:nvPr/>
          </p:nvSpPr>
          <p:spPr bwMode="auto">
            <a:xfrm rot="5400000">
              <a:off x="7789737" y="3334212"/>
              <a:ext cx="653368" cy="1530851"/>
            </a:xfrm>
            <a:prstGeom prst="homePlate">
              <a:avLst>
                <a:gd name="adj" fmla="val 0"/>
              </a:avLst>
            </a:prstGeom>
            <a:solidFill>
              <a:srgbClr val="B70D15"/>
            </a:solidFill>
            <a:ln>
              <a:noFill/>
            </a:ln>
            <a:effectLst/>
            <a:extLst/>
          </p:spPr>
          <p:txBody>
            <a:bodyPr rot="10800000" vert="eaVert" lIns="80276" tIns="40139" rIns="80276" bIns="40139" anchor="ctr"/>
            <a:lstStyle/>
            <a:p>
              <a:pPr marL="0" marR="0" lvl="0" indent="0" algn="ctr" defTabSz="6651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EEC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sr-Cyrl-R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Информације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5" name="AutoShape 6"/>
            <p:cNvSpPr>
              <a:spLocks noChangeArrowheads="1"/>
            </p:cNvSpPr>
            <p:nvPr/>
          </p:nvSpPr>
          <p:spPr bwMode="auto">
            <a:xfrm rot="5400000">
              <a:off x="698906" y="3334212"/>
              <a:ext cx="653368" cy="1530850"/>
            </a:xfrm>
            <a:prstGeom prst="homePlate">
              <a:avLst>
                <a:gd name="adj" fmla="val 0"/>
              </a:avLst>
            </a:prstGeom>
            <a:solidFill>
              <a:srgbClr val="B70D15"/>
            </a:solidFill>
            <a:ln>
              <a:noFill/>
            </a:ln>
            <a:effectLst/>
            <a:extLst/>
          </p:spPr>
          <p:txBody>
            <a:bodyPr rot="10800000" vert="eaVert" lIns="80276" tIns="40139" rIns="80276" bIns="40139" anchor="ctr"/>
            <a:lstStyle/>
            <a:p>
              <a:pPr marL="0" marR="0" lvl="0" indent="0" algn="ctr" defTabSz="6651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EEC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sr-Cyrl-R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Право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6" name="AutoShape 4"/>
            <p:cNvSpPr>
              <a:spLocks noChangeArrowheads="1"/>
            </p:cNvSpPr>
            <p:nvPr/>
          </p:nvSpPr>
          <p:spPr bwMode="auto">
            <a:xfrm rot="5400000">
              <a:off x="4244322" y="3334212"/>
              <a:ext cx="653368" cy="1530851"/>
            </a:xfrm>
            <a:prstGeom prst="homePlate">
              <a:avLst>
                <a:gd name="adj" fmla="val 0"/>
              </a:avLst>
            </a:prstGeom>
            <a:solidFill>
              <a:srgbClr val="B70D15"/>
            </a:solidFill>
            <a:ln>
              <a:noFill/>
            </a:ln>
            <a:effectLst/>
            <a:extLst/>
          </p:spPr>
          <p:txBody>
            <a:bodyPr rot="10800000" vert="eaVert" lIns="80276" tIns="40139" rIns="80276" bIns="40139" anchor="ctr"/>
            <a:lstStyle/>
            <a:p>
              <a:pPr marL="0" marR="0" lvl="0" indent="0" algn="ctr" defTabSz="6651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EEEC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sr-Cyrl-R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Лиценца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4" name="Trapezoid 217094"/>
            <p:cNvSpPr/>
            <p:nvPr/>
          </p:nvSpPr>
          <p:spPr>
            <a:xfrm>
              <a:off x="244476" y="3276600"/>
              <a:ext cx="8633266" cy="426897"/>
            </a:xfrm>
            <a:custGeom>
              <a:avLst/>
              <a:gdLst>
                <a:gd name="connsiteX0" fmla="*/ 0 w 8536026"/>
                <a:gd name="connsiteY0" fmla="*/ 246731 h 246731"/>
                <a:gd name="connsiteX1" fmla="*/ 61683 w 8536026"/>
                <a:gd name="connsiteY1" fmla="*/ 0 h 246731"/>
                <a:gd name="connsiteX2" fmla="*/ 8474343 w 8536026"/>
                <a:gd name="connsiteY2" fmla="*/ 0 h 246731"/>
                <a:gd name="connsiteX3" fmla="*/ 8536026 w 8536026"/>
                <a:gd name="connsiteY3" fmla="*/ 246731 h 246731"/>
                <a:gd name="connsiteX4" fmla="*/ 0 w 8536026"/>
                <a:gd name="connsiteY4" fmla="*/ 246731 h 246731"/>
                <a:gd name="connsiteX0" fmla="*/ 0 w 8536026"/>
                <a:gd name="connsiteY0" fmla="*/ 246731 h 246731"/>
                <a:gd name="connsiteX1" fmla="*/ 3527896 w 8536026"/>
                <a:gd name="connsiteY1" fmla="*/ 10632 h 246731"/>
                <a:gd name="connsiteX2" fmla="*/ 8474343 w 8536026"/>
                <a:gd name="connsiteY2" fmla="*/ 0 h 246731"/>
                <a:gd name="connsiteX3" fmla="*/ 8536026 w 8536026"/>
                <a:gd name="connsiteY3" fmla="*/ 246731 h 246731"/>
                <a:gd name="connsiteX4" fmla="*/ 0 w 8536026"/>
                <a:gd name="connsiteY4" fmla="*/ 246731 h 246731"/>
                <a:gd name="connsiteX0" fmla="*/ 0 w 8536026"/>
                <a:gd name="connsiteY0" fmla="*/ 236099 h 236099"/>
                <a:gd name="connsiteX1" fmla="*/ 3527896 w 8536026"/>
                <a:gd name="connsiteY1" fmla="*/ 0 h 236099"/>
                <a:gd name="connsiteX2" fmla="*/ 5008129 w 8536026"/>
                <a:gd name="connsiteY2" fmla="*/ 21266 h 236099"/>
                <a:gd name="connsiteX3" fmla="*/ 8536026 w 8536026"/>
                <a:gd name="connsiteY3" fmla="*/ 236099 h 236099"/>
                <a:gd name="connsiteX4" fmla="*/ 0 w 8536026"/>
                <a:gd name="connsiteY4" fmla="*/ 236099 h 236099"/>
                <a:gd name="connsiteX0" fmla="*/ 0 w 8536026"/>
                <a:gd name="connsiteY0" fmla="*/ 236099 h 236099"/>
                <a:gd name="connsiteX1" fmla="*/ 3527896 w 8536026"/>
                <a:gd name="connsiteY1" fmla="*/ 0 h 236099"/>
                <a:gd name="connsiteX2" fmla="*/ 4997497 w 8536026"/>
                <a:gd name="connsiteY2" fmla="*/ 0 h 236099"/>
                <a:gd name="connsiteX3" fmla="*/ 8536026 w 8536026"/>
                <a:gd name="connsiteY3" fmla="*/ 236099 h 236099"/>
                <a:gd name="connsiteX4" fmla="*/ 0 w 8536026"/>
                <a:gd name="connsiteY4" fmla="*/ 236099 h 236099"/>
                <a:gd name="connsiteX0" fmla="*/ 0 w 8536026"/>
                <a:gd name="connsiteY0" fmla="*/ 236099 h 236099"/>
                <a:gd name="connsiteX1" fmla="*/ 4335971 w 8536026"/>
                <a:gd name="connsiteY1" fmla="*/ 5881 h 236099"/>
                <a:gd name="connsiteX2" fmla="*/ 4997497 w 8536026"/>
                <a:gd name="connsiteY2" fmla="*/ 0 h 236099"/>
                <a:gd name="connsiteX3" fmla="*/ 8536026 w 8536026"/>
                <a:gd name="connsiteY3" fmla="*/ 236099 h 236099"/>
                <a:gd name="connsiteX4" fmla="*/ 0 w 8536026"/>
                <a:gd name="connsiteY4" fmla="*/ 236099 h 236099"/>
                <a:gd name="connsiteX0" fmla="*/ 0 w 8536026"/>
                <a:gd name="connsiteY0" fmla="*/ 241979 h 241979"/>
                <a:gd name="connsiteX1" fmla="*/ 4335971 w 8536026"/>
                <a:gd name="connsiteY1" fmla="*/ 11761 h 241979"/>
                <a:gd name="connsiteX2" fmla="*/ 4689153 w 8536026"/>
                <a:gd name="connsiteY2" fmla="*/ 0 h 241979"/>
                <a:gd name="connsiteX3" fmla="*/ 8536026 w 8536026"/>
                <a:gd name="connsiteY3" fmla="*/ 241979 h 241979"/>
                <a:gd name="connsiteX4" fmla="*/ 0 w 8536026"/>
                <a:gd name="connsiteY4" fmla="*/ 241979 h 241979"/>
                <a:gd name="connsiteX0" fmla="*/ 0 w 8536026"/>
                <a:gd name="connsiteY0" fmla="*/ 241979 h 241979"/>
                <a:gd name="connsiteX1" fmla="*/ 4125716 w 8536026"/>
                <a:gd name="connsiteY1" fmla="*/ 11761 h 241979"/>
                <a:gd name="connsiteX2" fmla="*/ 4689153 w 8536026"/>
                <a:gd name="connsiteY2" fmla="*/ 0 h 241979"/>
                <a:gd name="connsiteX3" fmla="*/ 8536026 w 8536026"/>
                <a:gd name="connsiteY3" fmla="*/ 241979 h 241979"/>
                <a:gd name="connsiteX4" fmla="*/ 0 w 8536026"/>
                <a:gd name="connsiteY4" fmla="*/ 241979 h 241979"/>
                <a:gd name="connsiteX0" fmla="*/ 0 w 8536026"/>
                <a:gd name="connsiteY0" fmla="*/ 241979 h 241979"/>
                <a:gd name="connsiteX1" fmla="*/ 4031100 w 8536026"/>
                <a:gd name="connsiteY1" fmla="*/ 5880 h 241979"/>
                <a:gd name="connsiteX2" fmla="*/ 4689153 w 8536026"/>
                <a:gd name="connsiteY2" fmla="*/ 0 h 241979"/>
                <a:gd name="connsiteX3" fmla="*/ 8536026 w 8536026"/>
                <a:gd name="connsiteY3" fmla="*/ 241979 h 241979"/>
                <a:gd name="connsiteX4" fmla="*/ 0 w 8536026"/>
                <a:gd name="connsiteY4" fmla="*/ 241979 h 241979"/>
                <a:gd name="connsiteX0" fmla="*/ 0 w 8536026"/>
                <a:gd name="connsiteY0" fmla="*/ 236099 h 236099"/>
                <a:gd name="connsiteX1" fmla="*/ 4031100 w 8536026"/>
                <a:gd name="connsiteY1" fmla="*/ 0 h 236099"/>
                <a:gd name="connsiteX2" fmla="*/ 4426333 w 8536026"/>
                <a:gd name="connsiteY2" fmla="*/ 1 h 236099"/>
                <a:gd name="connsiteX3" fmla="*/ 8536026 w 8536026"/>
                <a:gd name="connsiteY3" fmla="*/ 236099 h 236099"/>
                <a:gd name="connsiteX4" fmla="*/ 0 w 8536026"/>
                <a:gd name="connsiteY4" fmla="*/ 236099 h 2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6026" h="236099">
                  <a:moveTo>
                    <a:pt x="0" y="236099"/>
                  </a:moveTo>
                  <a:lnTo>
                    <a:pt x="4031100" y="0"/>
                  </a:lnTo>
                  <a:lnTo>
                    <a:pt x="4426333" y="1"/>
                  </a:lnTo>
                  <a:lnTo>
                    <a:pt x="8536026" y="236099"/>
                  </a:lnTo>
                  <a:lnTo>
                    <a:pt x="0" y="2360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0D15"/>
                </a:gs>
                <a:gs pos="0">
                  <a:srgbClr val="B70D15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6559" y="2888878"/>
            <a:ext cx="5564841" cy="1115768"/>
            <a:chOff x="1826559" y="2057400"/>
            <a:chExt cx="5564841" cy="1115768"/>
          </a:xfrm>
        </p:grpSpPr>
        <p:sp>
          <p:nvSpPr>
            <p:cNvPr id="135" name="Rectangl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826559" y="2157310"/>
              <a:ext cx="2859424" cy="101585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6350" cap="flat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sr-Cyrl-RS" sz="1200" b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Електродистрибуција Београд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sr-Cyrl-RS" sz="1200" b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Електровојводина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sr-Cyrl-RS" sz="1200" b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Електросрбија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sr-Cyrl-RS" sz="1200" b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Југоисток</a:t>
              </a:r>
            </a:p>
            <a:p>
              <a:pPr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sr-Cyrl-RS" sz="1200" b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Центар</a:t>
              </a:r>
              <a:endParaRPr lang="en-US" sz="1200" b="1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468838" y="2057400"/>
              <a:ext cx="2922562" cy="1015858"/>
              <a:chOff x="4468838" y="2057400"/>
              <a:chExt cx="2922562" cy="1015858"/>
            </a:xfrm>
          </p:grpSpPr>
          <p:pic>
            <p:nvPicPr>
              <p:cNvPr id="133" name="Picture 132" descr="LOGO_EPS SNABDEVANJE_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6" t="18427" r="9419" b="9530"/>
              <a:stretch/>
            </p:blipFill>
            <p:spPr bwMode="auto">
              <a:xfrm>
                <a:off x="5084132" y="2298654"/>
                <a:ext cx="2307268" cy="733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4468838" y="2057400"/>
                <a:ext cx="301665" cy="1015858"/>
                <a:chOff x="4468838" y="2057400"/>
                <a:chExt cx="301665" cy="1015858"/>
              </a:xfrm>
            </p:grpSpPr>
            <p:sp>
              <p:nvSpPr>
                <p:cNvPr id="136" name="Isosceles Triangle 135"/>
                <p:cNvSpPr/>
                <p:nvPr/>
              </p:nvSpPr>
              <p:spPr>
                <a:xfrm rot="5400000">
                  <a:off x="4199599" y="2502354"/>
                  <a:ext cx="1015858" cy="125950"/>
                </a:xfrm>
                <a:prstGeom prst="triangle">
                  <a:avLst/>
                </a:prstGeom>
                <a:solidFill>
                  <a:srgbClr val="B70D15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9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Isosceles Triangle 136"/>
                <p:cNvSpPr/>
                <p:nvPr/>
              </p:nvSpPr>
              <p:spPr>
                <a:xfrm rot="16200000">
                  <a:off x="4023884" y="2502354"/>
                  <a:ext cx="1015858" cy="125950"/>
                </a:xfrm>
                <a:prstGeom prst="triangle">
                  <a:avLst/>
                </a:prstGeom>
                <a:solidFill>
                  <a:srgbClr val="B70D15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9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Димензије раздвајања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04136"/>
      </p:ext>
    </p:extLst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ЕПС Снабдевање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Оснивање и почеци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816013"/>
            <a:ext cx="7419784" cy="3213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8288" lvl="0" indent="-268288">
              <a:lnSpc>
                <a:spcPct val="90000"/>
              </a:lnSpc>
              <a:spcBef>
                <a:spcPts val="1800"/>
              </a:spcBef>
              <a:buClr>
                <a:srgbClr val="B70D15"/>
              </a:buClr>
              <a:buSzPct val="100000"/>
              <a:buFont typeface="Arial"/>
              <a:buChar char="•"/>
              <a:defRPr/>
            </a:pPr>
            <a:r>
              <a:rPr lang="sr-Cyrl-RS" sz="2400" kern="0" dirty="0">
                <a:latin typeface="Arial"/>
                <a:cs typeface="Arial" pitchFamily="34" charset="0"/>
              </a:rPr>
              <a:t>ЕПС Снабдевање је основано 01.07.2013. године од стране матичног предузећа „Електропривреда Србије“</a:t>
            </a:r>
          </a:p>
          <a:p>
            <a:pPr marL="268288" lvl="0" indent="-268288">
              <a:lnSpc>
                <a:spcPct val="90000"/>
              </a:lnSpc>
              <a:spcBef>
                <a:spcPts val="1800"/>
              </a:spcBef>
              <a:buClr>
                <a:srgbClr val="B70D15"/>
              </a:buClr>
              <a:buSzPct val="100000"/>
              <a:buFont typeface="Arial"/>
              <a:buChar char="•"/>
              <a:defRPr/>
            </a:pPr>
            <a:r>
              <a:rPr lang="sr-Cyrl-RS" sz="2400" kern="0" dirty="0">
                <a:latin typeface="Arial"/>
                <a:cs typeface="Arial" pitchFamily="34" charset="0"/>
              </a:rPr>
              <a:t>Основна делатност: трговина електричном енергијом</a:t>
            </a:r>
          </a:p>
          <a:p>
            <a:pPr marL="268288" lvl="0" indent="-268288">
              <a:lnSpc>
                <a:spcPct val="90000"/>
              </a:lnSpc>
              <a:spcBef>
                <a:spcPts val="1800"/>
              </a:spcBef>
              <a:buClr>
                <a:srgbClr val="B70D15"/>
              </a:buClr>
              <a:buSzPct val="100000"/>
              <a:buFont typeface="Arial"/>
              <a:buChar char="•"/>
              <a:defRPr/>
            </a:pPr>
            <a:r>
              <a:rPr lang="sr-Cyrl-RS" sz="2400" kern="0" dirty="0">
                <a:latin typeface="Arial"/>
                <a:cs typeface="Arial" pitchFamily="34" charset="0"/>
              </a:rPr>
              <a:t>Снабдева потрошаче који имају право на јавно снабдевање и купце који су на отвореном </a:t>
            </a:r>
            <a:r>
              <a:rPr lang="sr-Cyrl-RS" sz="2400" kern="0" dirty="0" smtClean="0">
                <a:latin typeface="Arial"/>
                <a:cs typeface="Arial" pitchFamily="34" charset="0"/>
              </a:rPr>
              <a:t>тржишту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423190"/>
            <a:ext cx="2714625" cy="243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030198"/>
      </p:ext>
    </p:extLst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>
            <a:spLocks noGrp="1" noChangeArrowheads="1"/>
          </p:cNvSpPr>
          <p:nvPr/>
        </p:nvSpPr>
        <p:spPr>
          <a:xfrm>
            <a:off x="199200" y="1371600"/>
            <a:ext cx="8640000" cy="9971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r-Cyrl-RS" b="1" dirty="0" smtClean="0">
                <a:solidFill>
                  <a:schemeClr val="tx1"/>
                </a:solidFill>
                <a:latin typeface="+mj-lt"/>
              </a:rPr>
              <a:t>Након што су купци на ВН прешли на либерализовано тржиште од Јануара 2013, наредни талас је за купце на СН, и велике купце на НН од јануара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2014</a:t>
            </a:r>
            <a:r>
              <a:rPr lang="sr-Cyrl-RS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7524" y="2954350"/>
            <a:ext cx="8605651" cy="3128072"/>
            <a:chOff x="287524" y="2954350"/>
            <a:chExt cx="8605651" cy="312807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7524" y="3062362"/>
              <a:ext cx="8568950" cy="0"/>
            </a:xfrm>
            <a:prstGeom prst="line">
              <a:avLst/>
            </a:prstGeom>
            <a:noFill/>
            <a:ln w="28575" cap="flat" cmpd="sng" algn="ctr">
              <a:solidFill>
                <a:srgbClr val="9B1717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26" name="Oval 25"/>
            <p:cNvSpPr/>
            <p:nvPr/>
          </p:nvSpPr>
          <p:spPr>
            <a:xfrm>
              <a:off x="571714" y="2954350"/>
              <a:ext cx="216000" cy="216000"/>
            </a:xfrm>
            <a:prstGeom prst="ellipse">
              <a:avLst/>
            </a:prstGeom>
            <a:solidFill>
              <a:srgbClr val="B70D1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јануар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2013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419872" y="2954350"/>
              <a:ext cx="216000" cy="216000"/>
            </a:xfrm>
            <a:prstGeom prst="ellipse">
              <a:avLst/>
            </a:prstGeom>
            <a:solidFill>
              <a:srgbClr val="B70D1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јануар </a:t>
              </a:r>
              <a:br>
                <a:rPr kumimoji="0" lang="sr-Cyrl-R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2014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12184" y="2954350"/>
              <a:ext cx="216000" cy="216000"/>
            </a:xfrm>
            <a:prstGeom prst="ellipse">
              <a:avLst/>
            </a:prstGeom>
            <a:solidFill>
              <a:srgbClr val="B70D1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јануар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/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2015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>
              <a:endCxn id="26" idx="4"/>
            </p:cNvCxnSpPr>
            <p:nvPr/>
          </p:nvCxnSpPr>
          <p:spPr>
            <a:xfrm flipV="1">
              <a:off x="679714" y="3170350"/>
              <a:ext cx="0" cy="2912072"/>
            </a:xfrm>
            <a:prstGeom prst="line">
              <a:avLst/>
            </a:prstGeom>
            <a:noFill/>
            <a:ln w="19050" cap="flat" cmpd="sng" algn="ctr">
              <a:solidFill>
                <a:srgbClr val="B70D15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endCxn id="27" idx="4"/>
            </p:cNvCxnSpPr>
            <p:nvPr/>
          </p:nvCxnSpPr>
          <p:spPr>
            <a:xfrm flipV="1">
              <a:off x="3527872" y="3170350"/>
              <a:ext cx="0" cy="2912072"/>
            </a:xfrm>
            <a:prstGeom prst="line">
              <a:avLst/>
            </a:prstGeom>
            <a:noFill/>
            <a:ln w="19050" cap="flat" cmpd="sng" algn="ctr">
              <a:solidFill>
                <a:srgbClr val="B70D15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endCxn id="28" idx="4"/>
            </p:cNvCxnSpPr>
            <p:nvPr/>
          </p:nvCxnSpPr>
          <p:spPr>
            <a:xfrm flipV="1">
              <a:off x="6120184" y="3170350"/>
              <a:ext cx="0" cy="2912072"/>
            </a:xfrm>
            <a:prstGeom prst="line">
              <a:avLst/>
            </a:prstGeom>
            <a:noFill/>
            <a:ln w="19050" cap="flat" cmpd="sng" algn="ctr">
              <a:solidFill>
                <a:srgbClr val="B70D15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3" name="Pentagon 32"/>
            <p:cNvSpPr/>
            <p:nvPr/>
          </p:nvSpPr>
          <p:spPr>
            <a:xfrm>
              <a:off x="679714" y="3238192"/>
              <a:ext cx="8213461" cy="198500"/>
            </a:xfrm>
            <a:prstGeom prst="homePlate">
              <a:avLst>
                <a:gd name="adj" fmla="val 40913"/>
              </a:avLst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ВН либерализован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~40</a:t>
              </a:r>
            </a:p>
          </p:txBody>
        </p:sp>
        <p:sp>
          <p:nvSpPr>
            <p:cNvPr id="34" name="Pentagon 33"/>
            <p:cNvSpPr/>
            <p:nvPr/>
          </p:nvSpPr>
          <p:spPr>
            <a:xfrm>
              <a:off x="3555951" y="3606239"/>
              <a:ext cx="5300522" cy="568057"/>
            </a:xfrm>
            <a:prstGeom prst="homePlate">
              <a:avLst>
                <a:gd name="adj" fmla="val 31718"/>
              </a:avLst>
            </a:prstGeom>
            <a:solidFill>
              <a:srgbClr val="B70D15">
                <a:lumMod val="20000"/>
                <a:lumOff val="80000"/>
              </a:srgbClr>
            </a:solidFill>
            <a:ln w="28575" cap="flat" cmpd="sng" algn="ctr">
              <a:solidFill>
                <a:srgbClr val="9B1717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72000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Либерализовани велики купци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~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3,200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/>
              </a:r>
              <a:b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&gt; 50 </a:t>
              </a:r>
              <a:r>
                <a:rPr kumimoji="0" lang="sr-Cyrl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запослених и годишњи промет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&gt; 10 </a:t>
              </a:r>
              <a:r>
                <a:rPr kumimoji="0" lang="sr-Cyrl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милиона евра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/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&lt; 1kV </a:t>
              </a:r>
              <a:r>
                <a:rPr kumimoji="0" lang="sr-Cyrl-R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напонски ниво</a:t>
              </a:r>
              <a:endPara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Pentagon 38"/>
            <p:cNvSpPr/>
            <p:nvPr/>
          </p:nvSpPr>
          <p:spPr>
            <a:xfrm>
              <a:off x="6148634" y="4318312"/>
              <a:ext cx="2707839" cy="1764110"/>
            </a:xfrm>
            <a:prstGeom prst="homePlate">
              <a:avLst>
                <a:gd name="adj" fmla="val 13161"/>
              </a:avLst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Либерализовани сви преостали купци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</a:t>
              </a:r>
              <a:b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~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3,500,000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03848" y="3675499"/>
              <a:ext cx="199979" cy="42678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70D1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067944" y="2954362"/>
              <a:ext cx="216000" cy="216000"/>
            </a:xfrm>
            <a:prstGeom prst="ellipse">
              <a:avLst/>
            </a:prstGeom>
            <a:solidFill>
              <a:srgbClr val="B70D1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март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/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2014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6085840"/>
            <a:ext cx="9144000" cy="683260"/>
          </a:xfrm>
          <a:prstGeom prst="rect">
            <a:avLst/>
          </a:prstGeom>
          <a:solidFill>
            <a:srgbClr val="B70D15"/>
          </a:solidFill>
          <a:ln w="6350" cap="flat">
            <a:noFill/>
            <a:miter lim="800000"/>
          </a:ln>
        </p:spPr>
        <p:txBody>
          <a:bodyPr vert="horz" wrap="square" lIns="252476" tIns="76200" rIns="252476" bIns="762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B70D15"/>
              </a:buClr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Купци морају да се припреме за набавку електричне енергије на отвореном тржишту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>
                <a:solidFill>
                  <a:schemeClr val="bg1"/>
                </a:solidFill>
                <a:cs typeface="Arial" pitchFamily="34" charset="0"/>
              </a:rPr>
              <a:t>О</a:t>
            </a:r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Купци на отвореном тржишту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86478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>
            <a:spLocks noGrp="1" noChangeArrowheads="1"/>
          </p:cNvSpPr>
          <p:nvPr/>
        </p:nvSpPr>
        <p:spPr>
          <a:xfrm>
            <a:off x="199200" y="1295400"/>
            <a:ext cx="8640000" cy="9971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r-Cyrl-RS" b="1" dirty="0" smtClean="0">
                <a:solidFill>
                  <a:schemeClr val="tx1"/>
                </a:solidFill>
                <a:latin typeface="+mj-lt"/>
              </a:rPr>
              <a:t>Након што су купци на ВН прешли на либерализовано тржиште од Јануара 2013, наредни талас је за купце на СН и велике купце на НН од јануара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2014</a:t>
            </a:r>
            <a:r>
              <a:rPr lang="sr-Cyrl-RS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>
                <a:solidFill>
                  <a:schemeClr val="bg1"/>
                </a:solidFill>
                <a:cs typeface="Arial" pitchFamily="34" charset="0"/>
              </a:rPr>
              <a:t>О</a:t>
            </a:r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Купци на отвореном тржишту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50520" y="3352800"/>
            <a:ext cx="3059960" cy="1314452"/>
          </a:xfrm>
          <a:prstGeom prst="homePlate">
            <a:avLst>
              <a:gd name="adj" fmla="val 40997"/>
            </a:avLst>
          </a:prstGeom>
          <a:solidFill>
            <a:srgbClr val="EC8C8E"/>
          </a:solidFill>
          <a:ln>
            <a:solidFill>
              <a:srgbClr val="BE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Купац губи право </a:t>
            </a:r>
            <a:r>
              <a:rPr lang="sr-Cyrl-RS" dirty="0">
                <a:solidFill>
                  <a:schemeClr val="tx1"/>
                </a:solidFill>
              </a:rPr>
              <a:t>на </a:t>
            </a:r>
            <a:endParaRPr lang="sr-Cyrl-RS" dirty="0" smtClean="0">
              <a:solidFill>
                <a:schemeClr val="tx1"/>
              </a:solidFill>
            </a:endParaRPr>
          </a:p>
          <a:p>
            <a:pPr algn="ctr"/>
            <a:r>
              <a:rPr lang="sr-Cyrl-RS" dirty="0" smtClean="0">
                <a:solidFill>
                  <a:schemeClr val="tx1"/>
                </a:solidFill>
              </a:rPr>
              <a:t>јавно </a:t>
            </a:r>
            <a:r>
              <a:rPr lang="sr-Cyrl-RS" dirty="0">
                <a:solidFill>
                  <a:schemeClr val="tx1"/>
                </a:solidFill>
              </a:rPr>
              <a:t>снабдевање од 01.01.2014. </a:t>
            </a:r>
            <a:r>
              <a:rPr lang="sr-Cyrl-RS" dirty="0" smtClean="0">
                <a:solidFill>
                  <a:schemeClr val="tx1"/>
                </a:solidFill>
              </a:rPr>
              <a:t>године ако испуњава бар један услов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991380" y="3352800"/>
            <a:ext cx="838200" cy="1303571"/>
          </a:xfrm>
          <a:prstGeom prst="chevron">
            <a:avLst>
              <a:gd name="adj" fmla="val 62834"/>
            </a:avLst>
          </a:prstGeom>
          <a:solidFill>
            <a:srgbClr val="EC8C8E"/>
          </a:solidFill>
          <a:ln>
            <a:solidFill>
              <a:srgbClr val="BE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3505200" y="3352800"/>
            <a:ext cx="838200" cy="1307280"/>
          </a:xfrm>
          <a:prstGeom prst="chevron">
            <a:avLst>
              <a:gd name="adj" fmla="val 57701"/>
            </a:avLst>
          </a:prstGeom>
          <a:solidFill>
            <a:srgbClr val="EC8C8E"/>
          </a:solidFill>
          <a:ln>
            <a:solidFill>
              <a:srgbClr val="BE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4114800" y="3359972"/>
            <a:ext cx="838200" cy="1307280"/>
          </a:xfrm>
          <a:prstGeom prst="chevron">
            <a:avLst/>
          </a:prstGeom>
          <a:solidFill>
            <a:srgbClr val="EC8C8E"/>
          </a:solidFill>
          <a:ln>
            <a:solidFill>
              <a:srgbClr val="BE2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57800" y="2438400"/>
            <a:ext cx="3505200" cy="914400"/>
            <a:chOff x="5257800" y="3900544"/>
            <a:chExt cx="2209800" cy="1287161"/>
          </a:xfrm>
        </p:grpSpPr>
        <p:sp>
          <p:nvSpPr>
            <p:cNvPr id="10" name="Down Arrow Callout 9"/>
            <p:cNvSpPr/>
            <p:nvPr/>
          </p:nvSpPr>
          <p:spPr>
            <a:xfrm>
              <a:off x="5257800" y="3900544"/>
              <a:ext cx="2209800" cy="1287161"/>
            </a:xfrm>
            <a:prstGeom prst="downArrowCallout">
              <a:avLst>
                <a:gd name="adj1" fmla="val 65245"/>
                <a:gd name="adj2" fmla="val 50102"/>
                <a:gd name="adj3" fmla="val 21578"/>
                <a:gd name="adj4" fmla="val 644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800"/>
                </a:spcBef>
                <a:buClr>
                  <a:srgbClr val="B70D15"/>
                </a:buClr>
                <a:buSzPct val="100000"/>
              </a:pPr>
              <a:r>
                <a:rPr lang="sr-Cyrl-RS" kern="0" dirty="0">
                  <a:latin typeface="Arial"/>
                  <a:cs typeface="Arial" pitchFamily="34" charset="0"/>
                </a:rPr>
                <a:t>Има бар један објекат на средњем </a:t>
              </a:r>
              <a:r>
                <a:rPr lang="sr-Cyrl-RS" kern="0" dirty="0" smtClean="0">
                  <a:latin typeface="Arial"/>
                  <a:cs typeface="Arial" pitchFamily="34" charset="0"/>
                </a:rPr>
                <a:t>напону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4563" y="4544124"/>
              <a:ext cx="432353" cy="398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kern="0" dirty="0">
                  <a:solidFill>
                    <a:schemeClr val="dk1"/>
                  </a:solidFill>
                  <a:latin typeface="Arial"/>
                  <a:cs typeface="Arial" pitchFamily="34" charset="0"/>
                </a:rPr>
                <a:t>или</a:t>
              </a:r>
              <a:endParaRPr lang="sr-Latn-RS" kern="0" dirty="0">
                <a:solidFill>
                  <a:schemeClr val="dk1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10201" y="3359972"/>
            <a:ext cx="3505200" cy="914400"/>
            <a:chOff x="5325620" y="3910640"/>
            <a:chExt cx="2209800" cy="1287161"/>
          </a:xfrm>
        </p:grpSpPr>
        <p:sp>
          <p:nvSpPr>
            <p:cNvPr id="46" name="Down Arrow Callout 45"/>
            <p:cNvSpPr/>
            <p:nvPr/>
          </p:nvSpPr>
          <p:spPr>
            <a:xfrm>
              <a:off x="5325620" y="3910640"/>
              <a:ext cx="2209800" cy="1287161"/>
            </a:xfrm>
            <a:prstGeom prst="downArrowCallout">
              <a:avLst>
                <a:gd name="adj1" fmla="val 65245"/>
                <a:gd name="adj2" fmla="val 50102"/>
                <a:gd name="adj3" fmla="val 21578"/>
                <a:gd name="adj4" fmla="val 644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800"/>
                </a:spcBef>
                <a:buClr>
                  <a:srgbClr val="B70D15"/>
                </a:buClr>
                <a:buSzPct val="100000"/>
              </a:pPr>
              <a:r>
                <a:rPr lang="sr-Cyrl-RS" kern="0" dirty="0">
                  <a:latin typeface="Arial"/>
                  <a:cs typeface="Arial" pitchFamily="34" charset="0"/>
                </a:rPr>
                <a:t>Има бар један објекат на напону већем од 1</a:t>
              </a:r>
              <a:r>
                <a:rPr lang="en-US" kern="0" dirty="0">
                  <a:latin typeface="Arial"/>
                  <a:cs typeface="Arial" pitchFamily="34" charset="0"/>
                </a:rPr>
                <a:t>kV</a:t>
              </a:r>
              <a:endParaRPr lang="sr-Cyrl-RS" kern="0" dirty="0">
                <a:latin typeface="Arial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94563" y="4544124"/>
              <a:ext cx="432353" cy="398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kern="0" dirty="0">
                  <a:solidFill>
                    <a:schemeClr val="dk1"/>
                  </a:solidFill>
                  <a:latin typeface="Arial"/>
                  <a:cs typeface="Arial" pitchFamily="34" charset="0"/>
                </a:rPr>
                <a:t>или</a:t>
              </a:r>
              <a:endParaRPr lang="sr-Latn-RS" kern="0" dirty="0">
                <a:solidFill>
                  <a:schemeClr val="dk1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91866" y="4267200"/>
            <a:ext cx="3505200" cy="800104"/>
            <a:chOff x="5257800" y="3900544"/>
            <a:chExt cx="2209800" cy="741349"/>
          </a:xfrm>
        </p:grpSpPr>
        <p:sp>
          <p:nvSpPr>
            <p:cNvPr id="52" name="Down Arrow Callout 51"/>
            <p:cNvSpPr/>
            <p:nvPr/>
          </p:nvSpPr>
          <p:spPr>
            <a:xfrm>
              <a:off x="5257800" y="3900544"/>
              <a:ext cx="2209800" cy="741349"/>
            </a:xfrm>
            <a:prstGeom prst="downArrowCallout">
              <a:avLst>
                <a:gd name="adj1" fmla="val 65245"/>
                <a:gd name="adj2" fmla="val 50102"/>
                <a:gd name="adj3" fmla="val 21578"/>
                <a:gd name="adj4" fmla="val 5230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800"/>
                </a:spcBef>
                <a:buClr>
                  <a:srgbClr val="B70D15"/>
                </a:buClr>
                <a:buSzPct val="100000"/>
              </a:pPr>
              <a:r>
                <a:rPr lang="sr-Cyrl-RS" kern="0" dirty="0" smtClean="0">
                  <a:latin typeface="Arial"/>
                  <a:cs typeface="Arial" pitchFamily="34" charset="0"/>
                </a:rPr>
                <a:t>Има више од 50 запослених</a:t>
              </a:r>
              <a:endParaRPr lang="sr-Cyrl-RS" kern="0" dirty="0">
                <a:latin typeface="Arial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94563" y="4243472"/>
              <a:ext cx="432353" cy="39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kern="0" dirty="0">
                  <a:solidFill>
                    <a:schemeClr val="dk1"/>
                  </a:solidFill>
                  <a:latin typeface="Arial"/>
                  <a:cs typeface="Arial" pitchFamily="34" charset="0"/>
                </a:rPr>
                <a:t>или</a:t>
              </a:r>
              <a:endParaRPr lang="sr-Latn-RS" kern="0" dirty="0">
                <a:solidFill>
                  <a:schemeClr val="dk1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02624" y="5103370"/>
            <a:ext cx="3494442" cy="840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800"/>
              </a:spcBef>
              <a:buClr>
                <a:srgbClr val="B70D15"/>
              </a:buClr>
              <a:buSzPct val="100000"/>
            </a:pPr>
            <a:r>
              <a:rPr lang="sr-Cyrl-RS" kern="0" dirty="0">
                <a:solidFill>
                  <a:schemeClr val="dk1"/>
                </a:solidFill>
                <a:latin typeface="Arial"/>
                <a:cs typeface="Arial" pitchFamily="34" charset="0"/>
              </a:rPr>
              <a:t>Има годишњи приход већи од 10 милиона евра у динарској противвредности</a:t>
            </a:r>
            <a:endParaRPr lang="sr-Latn-RS" kern="0" dirty="0">
              <a:solidFill>
                <a:schemeClr val="dk1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13132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/>
      <p:bldP spid="3" grpId="0" animBg="1"/>
      <p:bldP spid="4" grpId="0" animBg="1"/>
      <p:bldP spid="32" grpId="0" animBg="1"/>
      <p:bldP spid="3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7"/>
          <p:cNvSpPr txBox="1">
            <a:spLocks noChangeArrowheads="1"/>
          </p:cNvSpPr>
          <p:nvPr/>
        </p:nvSpPr>
        <p:spPr>
          <a:xfrm>
            <a:off x="244800" y="1308100"/>
            <a:ext cx="8640000" cy="664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Само о енергетској компоненти финалне цене електричне енергије може се слободно преговарати на отвореном тржишту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5113" y="2428875"/>
            <a:ext cx="2173287" cy="3743325"/>
            <a:chOff x="250826" y="2438400"/>
            <a:chExt cx="2173287" cy="3743325"/>
          </a:xfrm>
        </p:grpSpPr>
        <p:graphicFrame>
          <p:nvGraphicFramePr>
            <p:cNvPr id="22" name="Object 21"/>
            <p:cNvGraphicFramePr>
              <a:graphicFrameLocks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3803500879"/>
                </p:ext>
              </p:extLst>
            </p:nvPr>
          </p:nvGraphicFramePr>
          <p:xfrm>
            <a:off x="647700" y="2438400"/>
            <a:ext cx="1381050" cy="3743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Chart" r:id="rId10" imgW="1381041" imgH="3743383" progId="MSGraph.Chart.8">
                    <p:embed followColorScheme="full"/>
                  </p:oleObj>
                </mc:Choice>
                <mc:Fallback>
                  <p:oleObj name="Chart" r:id="rId10" imgW="1381041" imgH="3743383" progId="MSGraph.Chart.8">
                    <p:embed followColorScheme="full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7700" y="2438400"/>
                          <a:ext cx="1381050" cy="3743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3"/>
            <p:cNvSpPr/>
            <p:nvPr>
              <p:custDataLst>
                <p:tags r:id="rId3"/>
              </p:custDataLst>
            </p:nvPr>
          </p:nvSpPr>
          <p:spPr bwMode="auto">
            <a:xfrm>
              <a:off x="1368425" y="5626100"/>
              <a:ext cx="887413" cy="38417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Обновљиви 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извори</a:t>
              </a: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4"/>
              </p:custDataLst>
            </p:nvPr>
          </p:nvSpPr>
          <p:spPr bwMode="auto">
            <a:xfrm>
              <a:off x="1368425" y="4922838"/>
              <a:ext cx="1055688" cy="38417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RS" sz="1600" kern="0" dirty="0" smtClean="0">
                  <a:solidFill>
                    <a:srgbClr val="000000"/>
                  </a:solidFill>
                  <a:latin typeface="Arial"/>
                  <a:sym typeface="+mn-lt"/>
                </a:rPr>
                <a:t>Приступ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RS" sz="1600" kern="0" dirty="0" smtClean="0">
                  <a:solidFill>
                    <a:srgbClr val="000000"/>
                  </a:solidFill>
                  <a:latin typeface="Arial"/>
                  <a:sym typeface="+mn-lt"/>
                </a:rPr>
                <a:t>систему 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RS" sz="1600" kern="0" dirty="0" smtClean="0">
                  <a:solidFill>
                    <a:srgbClr val="000000"/>
                  </a:solidFill>
                  <a:latin typeface="Arial"/>
                  <a:sym typeface="+mn-lt"/>
                </a:rPr>
                <a:t>(мрежарина)</a:t>
              </a: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5"/>
              </p:custDataLst>
            </p:nvPr>
          </p:nvSpPr>
          <p:spPr bwMode="auto">
            <a:xfrm>
              <a:off x="1368425" y="3343275"/>
              <a:ext cx="601663" cy="19208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+mn-lt"/>
                </a:rPr>
                <a:t>Енергија</a:t>
              </a:r>
              <a:endPara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-1197217" y="4163337"/>
              <a:ext cx="3364833" cy="46874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Финална цена електричне енергије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684873" y="2326038"/>
            <a:ext cx="6337398" cy="176419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3414" marR="0" lvl="0" indent="-113414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B70D15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Тржишни играчи слободно преговарају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13414" marR="0" lvl="0" indent="-113414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B70D15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Тарифна структура са високом/ниском или јединственом тарифом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13414" marR="0" lvl="0" indent="-113414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B70D15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Цена за балансну одговорност укључена у цену енергије</a:t>
            </a:r>
          </a:p>
          <a:p>
            <a:pPr marL="113414" marR="0" lvl="0" indent="-113414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B70D15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/>
                <a:ea typeface="+mn-ea"/>
                <a:cs typeface="Arial" pitchFamily="34" charset="0"/>
              </a:rPr>
              <a:t>Енергија се уговара </a:t>
            </a: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на годишњем нивоу 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13414" marR="0" lvl="0" indent="-113414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B70D15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Предвиђање потрошње према високој/ниској тарифи на месечном нивоу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93520" y="4316152"/>
            <a:ext cx="7498080" cy="0"/>
          </a:xfrm>
          <a:prstGeom prst="line">
            <a:avLst/>
          </a:prstGeom>
          <a:noFill/>
          <a:ln w="19050" cap="flat" cmpd="sng" algn="ctr">
            <a:solidFill>
              <a:srgbClr val="B70D1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730402" y="4114800"/>
            <a:ext cx="6337398" cy="205740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3414" marR="0" lvl="0" indent="-113414" defTabSz="914400" eaLnBrk="1" fontAlgn="auto" latinLnBrk="0" hangingPunct="1">
              <a:spcBef>
                <a:spcPts val="900"/>
              </a:spcBef>
              <a:spcAft>
                <a:spcPts val="0"/>
              </a:spcAft>
              <a:buClr>
                <a:srgbClr val="B70D15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Структуру тарифа и ниво цена одобрава Регулатор 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варијабилне компоненте у вези са активном и реактивном енергијом, фиксна компонента у вези са одобреном и прекомерном повезаном снагом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)</a:t>
            </a:r>
          </a:p>
          <a:p>
            <a:pPr marL="113414" marR="0" lvl="0" indent="-113414" defTabSz="914400" eaLnBrk="1" fontAlgn="auto" latinLnBrk="0" hangingPunct="1">
              <a:spcBef>
                <a:spcPts val="900"/>
              </a:spcBef>
              <a:spcAft>
                <a:spcPts val="0"/>
              </a:spcAft>
              <a:buClr>
                <a:srgbClr val="B70D15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Мрежарине фактурише и наплаћује снабдевач 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потпуно снабдевање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) </a:t>
            </a:r>
            <a:endParaRPr kumimoji="0" lang="sr-Cyrl-R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13414" marR="0" lvl="0" indent="-113414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B70D15"/>
              </a:buClr>
              <a:buSzPct val="100000"/>
              <a:buFont typeface="Arial"/>
              <a:buChar char="•"/>
              <a:tabLst/>
              <a:defRPr/>
            </a:pPr>
            <a:r>
              <a:rPr lang="sr-Cyrl-RS" sz="1500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Накнада за обновљиве изворе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Отварање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Формирање цене на отвореном тржишту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379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Отварање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Цена електричне енергије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250825" y="2103060"/>
            <a:ext cx="3960813" cy="1249740"/>
          </a:xfrm>
          <a:prstGeom prst="downArrowCallout">
            <a:avLst>
              <a:gd name="adj1" fmla="val 53308"/>
              <a:gd name="adj2" fmla="val 53407"/>
              <a:gd name="adj3" fmla="val 31394"/>
              <a:gd name="adj4" fmla="val 5679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243777" y="2257809"/>
            <a:ext cx="3967861" cy="33239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Јединствена цена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44800" y="3626604"/>
            <a:ext cx="3966838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</a:rPr>
              <a:t>Просечна </a:t>
            </a:r>
            <a:r>
              <a:rPr lang="ru-RU" sz="2400" b="1" kern="0" dirty="0">
                <a:solidFill>
                  <a:sysClr val="windowText" lastClr="000000"/>
                </a:solidFill>
              </a:rPr>
              <a:t>цена електричне енергије за цео временски период, јединствена за периоде више и ниже тарифе, као и </a:t>
            </a:r>
            <a:r>
              <a:rPr lang="ru-RU" sz="2400" b="1" kern="0" dirty="0" smtClean="0">
                <a:solidFill>
                  <a:sysClr val="windowText" lastClr="000000"/>
                </a:solidFill>
              </a:rPr>
              <a:t>сезоне</a:t>
            </a:r>
            <a:endParaRPr lang="ru-RU" sz="2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4901704" y="2133600"/>
            <a:ext cx="3960813" cy="1249740"/>
          </a:xfrm>
          <a:prstGeom prst="downArrowCallout">
            <a:avLst>
              <a:gd name="adj1" fmla="val 53308"/>
              <a:gd name="adj2" fmla="val 53407"/>
              <a:gd name="adj3" fmla="val 31394"/>
              <a:gd name="adj4" fmla="val 5679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4894656" y="2288349"/>
            <a:ext cx="3967861" cy="33239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400" b="1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Виша и нижа тарифа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895679" y="3657144"/>
            <a:ext cx="396683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  <a:defRPr/>
            </a:pPr>
            <a:r>
              <a:rPr lang="sr-Cyrl-CS" sz="2400" b="1" kern="0" dirty="0" smtClean="0">
                <a:solidFill>
                  <a:sysClr val="windowText" lastClr="000000"/>
                </a:solidFill>
              </a:rPr>
              <a:t>Цена </a:t>
            </a:r>
            <a:r>
              <a:rPr lang="sr-Cyrl-CS" sz="2400" b="1" kern="0" dirty="0">
                <a:solidFill>
                  <a:sysClr val="windowText" lastClr="000000"/>
                </a:solidFill>
              </a:rPr>
              <a:t>ел</a:t>
            </a:r>
            <a:r>
              <a:rPr lang="ru-RU" sz="2400" b="1" kern="0" dirty="0">
                <a:solidFill>
                  <a:sysClr val="windowText" lastClr="000000"/>
                </a:solidFill>
              </a:rPr>
              <a:t>ектричне </a:t>
            </a:r>
            <a:r>
              <a:rPr lang="sr-Cyrl-CS" sz="2400" b="1" kern="0" dirty="0">
                <a:solidFill>
                  <a:sysClr val="windowText" lastClr="000000"/>
                </a:solidFill>
              </a:rPr>
              <a:t>енергије у вишој и цена ел</a:t>
            </a:r>
            <a:r>
              <a:rPr lang="ru-RU" sz="2400" b="1" kern="0" dirty="0">
                <a:solidFill>
                  <a:sysClr val="windowText" lastClr="000000"/>
                </a:solidFill>
              </a:rPr>
              <a:t>ектричне </a:t>
            </a:r>
            <a:r>
              <a:rPr lang="sr-Cyrl-CS" sz="2400" b="1" kern="0" dirty="0">
                <a:solidFill>
                  <a:sysClr val="windowText" lastClr="000000"/>
                </a:solidFill>
              </a:rPr>
              <a:t>енергије у нижој тарифи.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44800" y="1359435"/>
            <a:ext cx="8640000" cy="332399"/>
          </a:xfrm>
          <a:prstGeom prst="rect">
            <a:avLst/>
          </a:prstGeom>
          <a:solidFill>
            <a:srgbClr val="BE2024"/>
          </a:solidFill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захтев купца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1369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" r="4735" b="81668"/>
          <a:stretch/>
        </p:blipFill>
        <p:spPr bwMode="auto">
          <a:xfrm>
            <a:off x="-211140" y="228600"/>
            <a:ext cx="9355140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58585"/>
            <a:ext cx="8229600" cy="42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88556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332015"/>
            <a:ext cx="8229600" cy="42998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 smtClean="0">
                <a:solidFill>
                  <a:schemeClr val="bg1"/>
                </a:solidFill>
                <a:cs typeface="Arial" pitchFamily="34" charset="0"/>
              </a:rPr>
              <a:t>Отварање тржишта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762000"/>
            <a:ext cx="8229600" cy="3537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Регулисана цена</a:t>
            </a:r>
            <a:endParaRPr lang="en-US" sz="2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250825" y="2103060"/>
            <a:ext cx="3960813" cy="1249740"/>
          </a:xfrm>
          <a:prstGeom prst="downArrowCallout">
            <a:avLst>
              <a:gd name="adj1" fmla="val 53308"/>
              <a:gd name="adj2" fmla="val 53407"/>
              <a:gd name="adj3" fmla="val 31394"/>
              <a:gd name="adj4" fmla="val 5679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243777" y="2257809"/>
            <a:ext cx="3967861" cy="33239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Цена приступа систему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44800" y="3626604"/>
            <a:ext cx="396683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/>
              <a:t>Цен</a:t>
            </a:r>
            <a:r>
              <a:rPr lang="sr-Cyrl-RS" sz="2400" b="1" dirty="0"/>
              <a:t>а</a:t>
            </a:r>
            <a:r>
              <a:rPr lang="ru-RU" sz="2400" b="1" dirty="0"/>
              <a:t> приступа дистрибутивном систему одређена је на основу цене коју одобрава Агенција за енергетику Републике Србије (АЕРС).</a:t>
            </a:r>
            <a:endParaRPr lang="en-US" sz="2400" b="1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4901704" y="2133600"/>
            <a:ext cx="3960813" cy="1249740"/>
          </a:xfrm>
          <a:prstGeom prst="downArrowCallout">
            <a:avLst>
              <a:gd name="adj1" fmla="val 53308"/>
              <a:gd name="adj2" fmla="val 53407"/>
              <a:gd name="adj3" fmla="val 31394"/>
              <a:gd name="adj4" fmla="val 5679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4894656" y="2170011"/>
            <a:ext cx="3967861" cy="66479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400" b="1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Накнада за обновњиве изворе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895679" y="3657144"/>
            <a:ext cx="3966838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  <a:defRPr/>
            </a:pPr>
            <a:r>
              <a:rPr lang="sr-Cyrl-RS" sz="2400" b="1" dirty="0" smtClean="0"/>
              <a:t>Одређена је уредбом Влад</a:t>
            </a:r>
            <a:r>
              <a:rPr lang="en-US" sz="2400" b="1" dirty="0" smtClean="0"/>
              <a:t>e</a:t>
            </a:r>
            <a:r>
              <a:rPr lang="sr-Cyrl-RS" sz="2400" b="1" dirty="0" smtClean="0"/>
              <a:t> </a:t>
            </a:r>
            <a:r>
              <a:rPr lang="sr-Cyrl-RS" sz="2400" b="1" dirty="0"/>
              <a:t>Републике Србије </a:t>
            </a:r>
            <a:endParaRPr lang="sr-Cyrl-RS" sz="2400" b="1" dirty="0" smtClean="0"/>
          </a:p>
          <a:p>
            <a:pPr lvl="0">
              <a:defRPr/>
            </a:pPr>
            <a:r>
              <a:rPr lang="sr-Cyrl-RS" sz="2400" b="1" dirty="0" smtClean="0"/>
              <a:t>     („Службени гласник РС“  </a:t>
            </a:r>
          </a:p>
          <a:p>
            <a:pPr lvl="0">
              <a:defRPr/>
            </a:pPr>
            <a:r>
              <a:rPr lang="sr-Cyrl-RS" sz="2400" b="1" dirty="0"/>
              <a:t> </a:t>
            </a:r>
            <a:r>
              <a:rPr lang="sr-Cyrl-RS" sz="2400" b="1" dirty="0" smtClean="0"/>
              <a:t>    бр. 8/2013)</a:t>
            </a:r>
          </a:p>
          <a:p>
            <a:pPr lvl="0">
              <a:defRPr/>
            </a:pPr>
            <a:r>
              <a:rPr lang="sr-Cyrl-RS" sz="2400" b="1" dirty="0" smtClean="0"/>
              <a:t>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sr-Cyrl-RS" sz="2400" b="1" dirty="0"/>
              <a:t>Постојећи износ: 0,044 </a:t>
            </a:r>
            <a:r>
              <a:rPr lang="sr-Latn-RS" sz="2400" b="1" dirty="0" smtClean="0"/>
              <a:t>RSD/kWh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140225084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  <p:bldP spid="28" grpId="0"/>
      <p:bldP spid="29" grpId="0" animBg="1"/>
      <p:bldP spid="30" grpId="0" animBg="1"/>
      <p:bldP spid="31" grpId="0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TAlklaqUqNc_S0q6hw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pvPxIig0CfNO1FLAkz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.CfPNb3ki5BDv2K0fP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SZQNwAE.7hStZWvNK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Z5hL5VSkKXpT1zRau9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LBj7GCgEqIcjXRY40L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SoCN7X70mRdI5WPFH7F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751</Words>
  <Application>Microsoft Office PowerPoint</Application>
  <PresentationFormat>On-screen Show (4:3)</PresentationFormat>
  <Paragraphs>163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Chart</vt:lpstr>
      <vt:lpstr>PowerPoint Presentation</vt:lpstr>
      <vt:lpstr>PowerPoint Presentation</vt:lpstr>
      <vt:lpstr>Отварање тржишта</vt:lpstr>
      <vt:lpstr>ЕПС Снабдевање</vt:lpstr>
      <vt:lpstr>Отварање тржишта</vt:lpstr>
      <vt:lpstr>Отварање тржишта</vt:lpstr>
      <vt:lpstr>Отварање тржишта</vt:lpstr>
      <vt:lpstr>Отварање тржишта</vt:lpstr>
      <vt:lpstr>Отварање тржишта</vt:lpstr>
      <vt:lpstr>Отварање тржишта</vt:lpstr>
      <vt:lpstr>Отварање тржишта</vt:lpstr>
      <vt:lpstr>Отварање тржишта</vt:lpstr>
      <vt:lpstr>Отварање тржишта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Zvezdan Cosic</dc:creator>
  <cp:lastModifiedBy>Zvezdan Cosic</cp:lastModifiedBy>
  <cp:revision>138</cp:revision>
  <dcterms:created xsi:type="dcterms:W3CDTF">2013-10-22T21:43:22Z</dcterms:created>
  <dcterms:modified xsi:type="dcterms:W3CDTF">2013-12-17T13:41:58Z</dcterms:modified>
</cp:coreProperties>
</file>