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0" r:id="rId3"/>
    <p:sldId id="302" r:id="rId4"/>
    <p:sldId id="278" r:id="rId5"/>
    <p:sldId id="264" r:id="rId6"/>
    <p:sldId id="314" r:id="rId7"/>
    <p:sldId id="311" r:id="rId8"/>
    <p:sldId id="312" r:id="rId9"/>
    <p:sldId id="313" r:id="rId10"/>
    <p:sldId id="315" r:id="rId11"/>
    <p:sldId id="316" r:id="rId12"/>
    <p:sldId id="299" r:id="rId13"/>
    <p:sldId id="303" r:id="rId14"/>
    <p:sldId id="304" r:id="rId15"/>
    <p:sldId id="307" r:id="rId16"/>
    <p:sldId id="306" r:id="rId17"/>
    <p:sldId id="300" r:id="rId18"/>
    <p:sldId id="289" r:id="rId19"/>
    <p:sldId id="298" r:id="rId20"/>
    <p:sldId id="297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9A"/>
    <a:srgbClr val="0000FF"/>
    <a:srgbClr val="CC0099"/>
    <a:srgbClr val="006600"/>
    <a:srgbClr val="0000D6"/>
    <a:srgbClr val="0099CC"/>
    <a:srgbClr val="0033CC"/>
    <a:srgbClr val="0000E6"/>
    <a:srgbClr val="FFFFCC"/>
    <a:srgbClr val="994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8CBB-2DD2-4C1D-A8C7-822E502834A4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789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772789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F898-DECF-4267-8D94-4DA753B71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8CF0-FECE-401D-9803-89126B658237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6" y="4387879"/>
            <a:ext cx="5608975" cy="41562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790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772790"/>
            <a:ext cx="3038604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09EF-FE05-4D41-9B23-F656CE646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7EFDD2-2C7C-4DD8-AE72-1BC685ED2DB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84E9-54E7-4316-982F-8B0CACF4A5C3}" type="datetimeFigureOut">
              <a:rPr lang="en-US" smtClean="0"/>
              <a:pPr/>
              <a:t>16-Dec-13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aers.org.y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E9A7E-10C9-4750-BD3D-D885A8B155F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209800"/>
            <a:ext cx="8991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Cyrl-BA" sz="3200" b="1" dirty="0" smtClean="0">
                <a:solidFill>
                  <a:srgbClr val="3333FF"/>
                </a:solidFill>
              </a:rPr>
              <a:t>Либерализација тржишта електричне енергије</a:t>
            </a:r>
            <a:br>
              <a:rPr lang="sr-Cyrl-BA" sz="3200" b="1" dirty="0" smtClean="0">
                <a:solidFill>
                  <a:srgbClr val="3333FF"/>
                </a:solidFill>
              </a:rPr>
            </a:br>
            <a:r>
              <a:rPr lang="sr-Cyrl-BA" sz="3200" b="1" dirty="0" smtClean="0">
                <a:solidFill>
                  <a:srgbClr val="3333FF"/>
                </a:solidFill>
              </a:rPr>
              <a:t>- услови и начин избора снабдевача</a:t>
            </a:r>
            <a:r>
              <a:rPr lang="en-US" sz="3200" b="1" dirty="0" smtClean="0">
                <a:solidFill>
                  <a:srgbClr val="3333FF"/>
                </a:solidFill>
              </a:rPr>
              <a:t/>
            </a:r>
            <a:br>
              <a:rPr lang="en-US" sz="3200" b="1" dirty="0" smtClean="0">
                <a:solidFill>
                  <a:srgbClr val="3333FF"/>
                </a:solidFill>
              </a:rPr>
            </a:br>
            <a:r>
              <a:rPr lang="sr-Cyrl-BA" sz="3200" dirty="0" smtClean="0">
                <a:solidFill>
                  <a:srgbClr val="3333FF"/>
                </a:solidFill>
              </a:rPr>
              <a:t>од</a:t>
            </a:r>
            <a:r>
              <a:rPr lang="sr-Cyrl-BA" sz="3200" b="1" dirty="0" smtClean="0">
                <a:solidFill>
                  <a:srgbClr val="3333FF"/>
                </a:solidFill>
              </a:rPr>
              <a:t> </a:t>
            </a:r>
            <a:r>
              <a:rPr lang="sr-Cyrl-CS" sz="3200" dirty="0" smtClean="0">
                <a:solidFill>
                  <a:srgbClr val="3333FF"/>
                </a:solidFill>
              </a:rPr>
              <a:t>1. јан</a:t>
            </a:r>
            <a:r>
              <a:rPr lang="sr-Cyrl-RS" sz="3200" dirty="0" smtClean="0">
                <a:solidFill>
                  <a:srgbClr val="3333FF"/>
                </a:solidFill>
              </a:rPr>
              <a:t>уара</a:t>
            </a:r>
            <a:r>
              <a:rPr lang="sr-Cyrl-CS" sz="3200" dirty="0" smtClean="0">
                <a:solidFill>
                  <a:srgbClr val="3333FF"/>
                </a:solidFill>
              </a:rPr>
              <a:t> 2014.</a:t>
            </a:r>
            <a:endParaRPr lang="en-US" sz="3200" dirty="0" smtClean="0">
              <a:solidFill>
                <a:srgbClr val="3333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sr-Cyrl-BA" sz="2000" i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Нови Сад</a:t>
            </a:r>
            <a:r>
              <a:rPr lang="sr-Cyrl-CS" sz="2000" i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,</a:t>
            </a:r>
            <a:endParaRPr lang="sr-Cyrl-CS" sz="2000" i="1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sr-Cyrl-CS" sz="2000" i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18. </a:t>
            </a:r>
            <a:r>
              <a:rPr lang="sr-Cyrl-CS" sz="2000" i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децембра 2013.</a:t>
            </a:r>
            <a:endParaRPr lang="en-US" sz="2000" i="1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62200" y="4038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algn="r" eaLnBrk="0" hangingPunct="0"/>
            <a:r>
              <a:rPr lang="sr-Cyrl-CS" sz="2400" i="1" dirty="0" smtClean="0">
                <a:solidFill>
                  <a:srgbClr val="CC0099"/>
                </a:solidFill>
              </a:rPr>
              <a:t>Љиљана Хаџибабић</a:t>
            </a:r>
            <a:endParaRPr lang="sr-Latn-RS" sz="2400" i="1" dirty="0" smtClean="0">
              <a:solidFill>
                <a:srgbClr val="CC0099"/>
              </a:solidFill>
            </a:endParaRPr>
          </a:p>
          <a:p>
            <a:pPr marL="342900" algn="r" eaLnBrk="0" hangingPunct="0"/>
            <a:r>
              <a:rPr lang="sr-Cyrl-RS" sz="2400" dirty="0" smtClean="0">
                <a:solidFill>
                  <a:srgbClr val="CC0099"/>
                </a:solidFill>
              </a:rPr>
              <a:t>Члан Савета </a:t>
            </a:r>
          </a:p>
          <a:p>
            <a:pPr marL="342900" algn="r" eaLnBrk="0" hangingPunct="0"/>
            <a:r>
              <a:rPr lang="sr-Cyrl-RS" sz="2400" dirty="0" smtClean="0">
                <a:solidFill>
                  <a:srgbClr val="CC0099"/>
                </a:solidFill>
              </a:rPr>
              <a:t>Агенције за енергетику</a:t>
            </a:r>
            <a:endParaRPr lang="en-US" sz="2400" dirty="0">
              <a:solidFill>
                <a:srgbClr val="CC0099"/>
              </a:solidFill>
            </a:endParaRPr>
          </a:p>
        </p:txBody>
      </p:sp>
      <p:pic>
        <p:nvPicPr>
          <p:cNvPr id="2054" name="Picture 6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6764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 algn="ctr"/>
            <a:r>
              <a:rPr lang="sr-Cyrl-BA" sz="2400" b="1" dirty="0" smtClean="0">
                <a:solidFill>
                  <a:srgbClr val="0000FF"/>
                </a:solidFill>
              </a:rPr>
              <a:t>Балансна одговорност</a:t>
            </a:r>
            <a:endParaRPr lang="sr-Latn-RS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10668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 algn="ctr"/>
            <a:r>
              <a:rPr lang="sr-Cyrl-BA" sz="2400" b="1" dirty="0" smtClean="0">
                <a:solidFill>
                  <a:srgbClr val="0000FF"/>
                </a:solidFill>
              </a:rPr>
              <a:t>Балансна одговорност</a:t>
            </a:r>
            <a:endParaRPr lang="sr-Latn-RS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19900" y="-1524000"/>
            <a:ext cx="22860000" cy="142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296400" y="54102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96400" y="69342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2A3976-6D1D-400C-8058-3084D9DB765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7063" y="0"/>
            <a:ext cx="82296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sr-Cyrl-CS" sz="3200" b="1" dirty="0" smtClean="0">
                <a:solidFill>
                  <a:srgbClr val="0000FF"/>
                </a:solidFill>
              </a:rPr>
              <a:t>Модел тржишта електричне енергије</a:t>
            </a:r>
            <a:r>
              <a:rPr lang="sr-Latn-CS" sz="3200" b="1" dirty="0" smtClean="0">
                <a:solidFill>
                  <a:srgbClr val="0000FF"/>
                </a:solidFill>
              </a:rPr>
              <a:t>  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5762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7511"/>
            <a:ext cx="7772400" cy="582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5029200"/>
            <a:ext cx="2438400" cy="1444538"/>
          </a:xfrm>
          <a:prstGeom prst="ellipse">
            <a:avLst/>
          </a:prstGeom>
          <a:noFill/>
          <a:ln>
            <a:solidFill>
              <a:srgbClr val="000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09600"/>
          </a:xfrm>
        </p:spPr>
        <p:txBody>
          <a:bodyPr>
            <a:noAutofit/>
          </a:bodyPr>
          <a:lstStyle/>
          <a:p>
            <a:pPr marL="457200" lvl="1" algn="ctr" rtl="0">
              <a:spcBef>
                <a:spcPct val="0"/>
              </a:spcBef>
            </a:pPr>
            <a:r>
              <a:rPr lang="sr-Cyrl-RS" sz="32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Улога снабдевача и оператора система</a:t>
            </a:r>
            <a:endParaRPr lang="sr-Cyrl-RS" sz="3200" b="1" kern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610600" cy="5334000"/>
          </a:xfrm>
        </p:spPr>
        <p:txBody>
          <a:bodyPr>
            <a:normAutofit/>
          </a:bodyPr>
          <a:lstStyle/>
          <a:p>
            <a:pPr algn="l">
              <a:buSzPct val="65000"/>
            </a:pPr>
            <a:r>
              <a:rPr lang="sr-Cyrl-RS" sz="2800" b="1" dirty="0" smtClean="0">
                <a:solidFill>
                  <a:srgbClr val="0000FF"/>
                </a:solidFill>
              </a:rPr>
              <a:t>Оператор система  (ОПС и ОДС)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sz="2800" dirty="0" smtClean="0">
                <a:solidFill>
                  <a:srgbClr val="0000FF"/>
                </a:solidFill>
              </a:rPr>
              <a:t>Одговоран је за тачност мерења испоручене ЕЕ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sz="2800" dirty="0" smtClean="0">
                <a:solidFill>
                  <a:srgbClr val="0000FF"/>
                </a:solidFill>
              </a:rPr>
              <a:t>Испоручује ЕЕ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sz="2800" dirty="0" smtClean="0">
                <a:solidFill>
                  <a:srgbClr val="0000FF"/>
                </a:solidFill>
              </a:rPr>
              <a:t>Одговоран је за квалитет испоручене ЕЕ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sz="2800" dirty="0" smtClean="0">
                <a:solidFill>
                  <a:srgbClr val="0000FF"/>
                </a:solidFill>
              </a:rPr>
              <a:t>Дужан је да унапређује сервисе – комерцијални квалитет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sr-Cyrl-BA" sz="2800" dirty="0" smtClean="0">
                <a:solidFill>
                  <a:srgbClr val="FF0000"/>
                </a:solidFill>
              </a:rPr>
              <a:t>упац не </a:t>
            </a:r>
            <a:r>
              <a:rPr lang="sr-Cyrl-BA" sz="2800" dirty="0">
                <a:solidFill>
                  <a:srgbClr val="FF0000"/>
                </a:solidFill>
              </a:rPr>
              <a:t>може </a:t>
            </a:r>
            <a:r>
              <a:rPr lang="sr-Cyrl-BA" sz="2800" dirty="0" smtClean="0">
                <a:solidFill>
                  <a:srgbClr val="FF0000"/>
                </a:solidFill>
              </a:rPr>
              <a:t>да га </a:t>
            </a:r>
            <a:r>
              <a:rPr lang="sr-Cyrl-BA" sz="2800" dirty="0">
                <a:solidFill>
                  <a:srgbClr val="FF0000"/>
                </a:solidFill>
              </a:rPr>
              <a:t>б</a:t>
            </a:r>
            <a:r>
              <a:rPr lang="sr-Cyrl-RS" sz="2800" dirty="0" smtClean="0">
                <a:solidFill>
                  <a:srgbClr val="FF0000"/>
                </a:solidFill>
              </a:rPr>
              <a:t>ира</a:t>
            </a:r>
          </a:p>
          <a:p>
            <a:pPr marL="0" lvl="2" algn="l">
              <a:buSzPct val="65000"/>
            </a:pPr>
            <a:r>
              <a:rPr lang="sr-Cyrl-RS" sz="2800" b="1" dirty="0">
                <a:solidFill>
                  <a:srgbClr val="0000FF"/>
                </a:solidFill>
              </a:rPr>
              <a:t>Снабдевач</a:t>
            </a:r>
          </a:p>
          <a:p>
            <a:pPr marL="342900" lvl="2" indent="-342900" algn="l">
              <a:buSzPct val="65000"/>
              <a:buFontTx/>
              <a:buChar char="-"/>
            </a:pPr>
            <a:r>
              <a:rPr lang="sr-Cyrl-RS" sz="2800" dirty="0">
                <a:solidFill>
                  <a:srgbClr val="0000FF"/>
                </a:solidFill>
              </a:rPr>
              <a:t>Продаје електричну енергију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sr-Cyrl-BA" sz="2800" dirty="0">
                <a:solidFill>
                  <a:srgbClr val="FF0000"/>
                </a:solidFill>
              </a:rPr>
              <a:t>упац може да га б</a:t>
            </a:r>
            <a:r>
              <a:rPr lang="sr-Cyrl-RS" sz="2800" dirty="0">
                <a:solidFill>
                  <a:srgbClr val="FF0000"/>
                </a:solidFill>
              </a:rPr>
              <a:t>ира</a:t>
            </a:r>
          </a:p>
          <a:p>
            <a:pPr marL="342900" indent="-342900" algn="l">
              <a:buSzPct val="65000"/>
              <a:buFontTx/>
              <a:buChar char="-"/>
            </a:pPr>
            <a:endParaRPr lang="sr-Cyrl-RS" sz="2400" dirty="0" smtClean="0">
              <a:solidFill>
                <a:srgbClr val="0000E6"/>
              </a:solidFill>
            </a:endParaRPr>
          </a:p>
          <a:p>
            <a:pPr marL="514350" indent="-514350" algn="l">
              <a:buSzPct val="65000"/>
            </a:pPr>
            <a:endParaRPr lang="sr-Cyrl-RS" sz="2800" dirty="0" smtClean="0">
              <a:solidFill>
                <a:srgbClr val="0000E6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09600"/>
          </a:xfrm>
        </p:spPr>
        <p:txBody>
          <a:bodyPr>
            <a:noAutofit/>
          </a:bodyPr>
          <a:lstStyle/>
          <a:p>
            <a:pPr marL="457200" lvl="1" algn="ctr" rtl="0">
              <a:spcBef>
                <a:spcPct val="0"/>
              </a:spcBef>
            </a:pPr>
            <a:r>
              <a:rPr lang="sr-Cyrl-RS" sz="32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Избор снабдевача</a:t>
            </a:r>
            <a:endParaRPr lang="sr-Cyrl-RS" sz="3200" b="1" kern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839200" cy="5334000"/>
          </a:xfrm>
        </p:spPr>
        <p:txBody>
          <a:bodyPr>
            <a:normAutofit/>
          </a:bodyPr>
          <a:lstStyle/>
          <a:p>
            <a:pPr marL="342900" indent="-342900" algn="l">
              <a:buSzPct val="65000"/>
              <a:buFontTx/>
              <a:buChar char="-"/>
            </a:pPr>
            <a:r>
              <a:rPr lang="sr-Cyrl-RS" dirty="0" smtClean="0">
                <a:solidFill>
                  <a:srgbClr val="0000FF"/>
                </a:solidFill>
              </a:rPr>
              <a:t>Очекује се повећана активност снабдевача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dirty="0" smtClean="0">
                <a:solidFill>
                  <a:srgbClr val="0000FF"/>
                </a:solidFill>
              </a:rPr>
              <a:t>30 активних од </a:t>
            </a:r>
            <a:r>
              <a:rPr lang="sr-Latn-RS" dirty="0" smtClean="0">
                <a:solidFill>
                  <a:srgbClr val="0000FF"/>
                </a:solidFill>
              </a:rPr>
              <a:t>70</a:t>
            </a:r>
            <a:r>
              <a:rPr lang="sr-Cyrl-RS" dirty="0" smtClean="0">
                <a:solidFill>
                  <a:srgbClr val="0000FF"/>
                </a:solidFill>
              </a:rPr>
              <a:t> лиценцираних снабдевача ЕЕ у Србији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dirty="0" smtClean="0">
                <a:solidFill>
                  <a:srgbClr val="0000FF"/>
                </a:solidFill>
              </a:rPr>
              <a:t>Снабдевач ће ценити колико му је купац атрактиван (равномерна потрошња, предвидива потрошња, уредно плаћање...) →цена</a:t>
            </a:r>
          </a:p>
          <a:p>
            <a:pPr marL="342900" indent="-342900" algn="l">
              <a:buSzPct val="65000"/>
              <a:buFontTx/>
              <a:buChar char="-"/>
            </a:pPr>
            <a:endParaRPr lang="sr-Cyrl-RS" sz="2400" dirty="0" smtClean="0">
              <a:solidFill>
                <a:srgbClr val="0000E6"/>
              </a:solidFill>
            </a:endParaRPr>
          </a:p>
          <a:p>
            <a:pPr marL="514350" indent="-514350" algn="l">
              <a:buSzPct val="65000"/>
            </a:pPr>
            <a:endParaRPr lang="sr-Cyrl-RS" sz="2800" dirty="0" smtClean="0">
              <a:solidFill>
                <a:srgbClr val="0000E6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09600"/>
          </a:xfrm>
        </p:spPr>
        <p:txBody>
          <a:bodyPr>
            <a:noAutofit/>
          </a:bodyPr>
          <a:lstStyle/>
          <a:p>
            <a:pPr marL="457200" lvl="1" algn="ctr" rtl="0">
              <a:spcBef>
                <a:spcPct val="0"/>
              </a:spcBef>
            </a:pPr>
            <a:r>
              <a:rPr lang="sr-Cyrl-RS" sz="32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Шта се плаћа</a:t>
            </a:r>
            <a:endParaRPr lang="sr-Cyrl-RS" sz="3200" b="1" kern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763000" cy="3352800"/>
          </a:xfrm>
        </p:spPr>
        <p:txBody>
          <a:bodyPr>
            <a:normAutofit/>
          </a:bodyPr>
          <a:lstStyle/>
          <a:p>
            <a:pPr algn="r">
              <a:buSzPct val="65000"/>
            </a:pPr>
            <a:r>
              <a:rPr lang="sr-Cyrl-BA" sz="2600" dirty="0" smtClean="0">
                <a:solidFill>
                  <a:srgbClr val="CC0099"/>
                </a:solidFill>
              </a:rPr>
              <a:t>* Уговор о потпуном снабдевању</a:t>
            </a:r>
            <a:endParaRPr lang="sr-Cyrl-RS" sz="2600" dirty="0" smtClean="0">
              <a:solidFill>
                <a:srgbClr val="CC0099"/>
              </a:solidFill>
            </a:endParaRPr>
          </a:p>
          <a:p>
            <a:pPr algn="l">
              <a:buSzPct val="65000"/>
            </a:pPr>
            <a:r>
              <a:rPr lang="sr-Cyrl-RS" sz="2800" b="1" dirty="0" smtClean="0">
                <a:solidFill>
                  <a:srgbClr val="0000FF"/>
                </a:solidFill>
              </a:rPr>
              <a:t>Извор података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sz="2600" dirty="0" smtClean="0">
                <a:solidFill>
                  <a:srgbClr val="0000FF"/>
                </a:solidFill>
              </a:rPr>
              <a:t>Мерења</a:t>
            </a:r>
          </a:p>
          <a:p>
            <a:pPr marL="342900" indent="-342900" algn="l">
              <a:buSzPct val="65000"/>
              <a:buFontTx/>
              <a:buChar char="-"/>
            </a:pPr>
            <a:r>
              <a:rPr lang="sr-Cyrl-RS" sz="2600" dirty="0" smtClean="0">
                <a:solidFill>
                  <a:srgbClr val="0000FF"/>
                </a:solidFill>
              </a:rPr>
              <a:t>Профили потрошње (по групама купаца, сезонски, радни/нерадни дан...) – оператор/регулатор</a:t>
            </a:r>
          </a:p>
          <a:p>
            <a:pPr marL="342900" indent="-342900" algn="l">
              <a:buSzPct val="65000"/>
              <a:buFontTx/>
              <a:buChar char="-"/>
            </a:pPr>
            <a:endParaRPr lang="sr-Cyrl-RS" sz="2600" dirty="0" smtClean="0">
              <a:solidFill>
                <a:srgbClr val="0000E6"/>
              </a:solidFill>
            </a:endParaRPr>
          </a:p>
          <a:p>
            <a:pPr marL="514350" indent="-514350" algn="l">
              <a:buSzPct val="65000"/>
            </a:pPr>
            <a:endParaRPr lang="sr-Cyrl-RS" sz="2800" dirty="0" smtClean="0">
              <a:solidFill>
                <a:srgbClr val="0000E6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610600" y="1295400"/>
            <a:ext cx="304800" cy="2209800"/>
          </a:xfrm>
          <a:prstGeom prst="rightBrac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0" y="2438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rgbClr val="CC0099"/>
                </a:solidFill>
              </a:rPr>
              <a:t>*</a:t>
            </a:r>
            <a:endParaRPr lang="en-US" dirty="0">
              <a:solidFill>
                <a:srgbClr val="CC009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914400"/>
          <a:ext cx="8305800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058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800" dirty="0" smtClean="0">
                          <a:solidFill>
                            <a:srgbClr val="0000D6"/>
                          </a:solidFill>
                        </a:rPr>
                        <a:t>Утрошена електрична енергија – снабдевач </a:t>
                      </a:r>
                      <a:r>
                        <a:rPr lang="sr-Cyrl-RS" sz="2400" dirty="0" smtClean="0">
                          <a:solidFill>
                            <a:srgbClr val="0000D6"/>
                          </a:solidFill>
                        </a:rPr>
                        <a:t>/ </a:t>
                      </a:r>
                      <a:r>
                        <a:rPr lang="sr-Cyrl-RS" sz="2000" dirty="0" smtClean="0">
                          <a:solidFill>
                            <a:srgbClr val="0000D6"/>
                          </a:solidFill>
                        </a:rPr>
                        <a:t>тарифни систем (?)</a:t>
                      </a:r>
                      <a:endParaRPr lang="sr-Latn-RS" sz="2400" dirty="0" smtClean="0">
                        <a:solidFill>
                          <a:srgbClr val="0000D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800" dirty="0" smtClean="0">
                          <a:solidFill>
                            <a:srgbClr val="0000D6"/>
                          </a:solidFill>
                        </a:rPr>
                        <a:t>Балансирање система – снабдевач/купац </a:t>
                      </a:r>
                      <a:endParaRPr lang="sr-Latn-RS" sz="2800" dirty="0" smtClean="0">
                        <a:solidFill>
                          <a:srgbClr val="0000D6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800" dirty="0" smtClean="0">
                          <a:solidFill>
                            <a:srgbClr val="FF0000"/>
                          </a:solidFill>
                        </a:rPr>
                        <a:t>Услуга оператора преносног и дистрибутивног система (мрежарина) – тарифни систем - регулисано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800" dirty="0" smtClean="0">
                          <a:solidFill>
                            <a:srgbClr val="006600"/>
                          </a:solidFill>
                        </a:rPr>
                        <a:t>Накнада за подстицај коришћења ОИЕ – Влада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09600"/>
          </a:xfrm>
        </p:spPr>
        <p:txBody>
          <a:bodyPr>
            <a:noAutofit/>
          </a:bodyPr>
          <a:lstStyle/>
          <a:p>
            <a:pPr marL="457200" lvl="1" algn="ctr" rtl="0">
              <a:spcBef>
                <a:spcPct val="0"/>
              </a:spcBef>
            </a:pPr>
            <a:r>
              <a:rPr lang="sr-Cyrl-RS" sz="32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Садржај рачуна</a:t>
            </a:r>
            <a:endParaRPr lang="sr-Cyrl-RS" sz="3200" b="1" kern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pPr algn="l">
              <a:buSzPct val="65000"/>
            </a:pPr>
            <a:r>
              <a:rPr lang="sr-Cyrl-RS" sz="2800" dirty="0" smtClean="0">
                <a:solidFill>
                  <a:srgbClr val="0000FF"/>
                </a:solidFill>
              </a:rPr>
              <a:t>Одлука снабдевача</a:t>
            </a:r>
          </a:p>
          <a:p>
            <a:pPr algn="l">
              <a:buSzPct val="65000"/>
            </a:pPr>
            <a:endParaRPr lang="sr-Cyrl-RS" sz="2800" dirty="0">
              <a:solidFill>
                <a:srgbClr val="0000FF"/>
              </a:solidFill>
            </a:endParaRPr>
          </a:p>
          <a:p>
            <a:pPr algn="l">
              <a:buSzPct val="65000"/>
            </a:pPr>
            <a:r>
              <a:rPr lang="sr-Cyrl-RS" sz="2800" dirty="0" smtClean="0">
                <a:solidFill>
                  <a:srgbClr val="0000FF"/>
                </a:solidFill>
              </a:rPr>
              <a:t>Препоручује се раздвојен рачун за електричну енергију и услугу оператора мрежа</a:t>
            </a:r>
          </a:p>
          <a:p>
            <a:pPr algn="l">
              <a:buSzPct val="65000"/>
            </a:pPr>
            <a:endParaRPr lang="sr-Cyrl-RS" sz="2800" dirty="0" smtClean="0">
              <a:solidFill>
                <a:srgbClr val="0000FF"/>
              </a:solidFill>
            </a:endParaRPr>
          </a:p>
          <a:p>
            <a:pPr algn="l">
              <a:buSzPct val="65000"/>
            </a:pPr>
            <a:r>
              <a:rPr lang="sr-Cyrl-RS" sz="2800" dirty="0" smtClean="0">
                <a:solidFill>
                  <a:srgbClr val="0000FF"/>
                </a:solidFill>
              </a:rPr>
              <a:t>Рачун за услугу мрежара мора да пружи информацију у ком смеру треба мењати начин потрошње, да би рачун био мањи </a:t>
            </a:r>
            <a:endParaRPr lang="sr-Cyrl-RS" sz="2800" dirty="0">
              <a:solidFill>
                <a:srgbClr val="0000FF"/>
              </a:solidFill>
            </a:endParaRPr>
          </a:p>
          <a:p>
            <a:pPr marL="342900" indent="-342900" algn="l">
              <a:buSzPct val="65000"/>
              <a:buFontTx/>
              <a:buChar char="-"/>
            </a:pPr>
            <a:endParaRPr lang="sr-Cyrl-RS" sz="2800" dirty="0" smtClean="0">
              <a:solidFill>
                <a:srgbClr val="0000FF"/>
              </a:solidFill>
            </a:endParaRPr>
          </a:p>
          <a:p>
            <a:pPr marL="342900" indent="-342900" algn="l">
              <a:buSzPct val="65000"/>
              <a:buFontTx/>
              <a:buChar char="-"/>
            </a:pPr>
            <a:endParaRPr lang="sr-Cyrl-RS" sz="2400" dirty="0" smtClean="0">
              <a:solidFill>
                <a:srgbClr val="0000E6"/>
              </a:solidFill>
            </a:endParaRPr>
          </a:p>
          <a:p>
            <a:pPr marL="514350" indent="-514350" algn="l">
              <a:buSzPct val="65000"/>
            </a:pPr>
            <a:endParaRPr lang="sr-Cyrl-RS" sz="2800" dirty="0" smtClean="0">
              <a:solidFill>
                <a:srgbClr val="0000E6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2A3976-6D1D-400C-8058-3084D9DB7659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7063" y="0"/>
            <a:ext cx="8229600" cy="639762"/>
          </a:xfrm>
        </p:spPr>
        <p:txBody>
          <a:bodyPr/>
          <a:lstStyle/>
          <a:p>
            <a:pPr eaLnBrk="1" hangingPunct="1"/>
            <a:r>
              <a:rPr lang="sr-Cyrl-BA" sz="2800" b="1" dirty="0" smtClean="0">
                <a:solidFill>
                  <a:srgbClr val="0000FF"/>
                </a:solidFill>
              </a:rPr>
              <a:t>Правила промене снабдевача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5762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685800"/>
            <a:ext cx="823055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6462482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E6"/>
              </a:buClr>
            </a:pPr>
            <a:r>
              <a:rPr lang="sr-Cyrl-BA" altLang="en-US" b="1" dirty="0" smtClean="0">
                <a:solidFill>
                  <a:srgbClr val="0000FF"/>
                </a:solidFill>
              </a:rPr>
              <a:t>Промена снабдевача је за купца бесплатна, </a:t>
            </a:r>
            <a:r>
              <a:rPr lang="sr-Cyrl-BA" altLang="en-US" b="1" dirty="0">
                <a:solidFill>
                  <a:srgbClr val="0000FF"/>
                </a:solidFill>
              </a:rPr>
              <a:t>макс у </a:t>
            </a:r>
            <a:r>
              <a:rPr lang="en-US" altLang="en-US" b="1" dirty="0">
                <a:solidFill>
                  <a:srgbClr val="0000FF"/>
                </a:solidFill>
              </a:rPr>
              <a:t>21 </a:t>
            </a:r>
            <a:r>
              <a:rPr lang="sr-Cyrl-BA" altLang="en-US" b="1" dirty="0">
                <a:solidFill>
                  <a:srgbClr val="0000FF"/>
                </a:solidFill>
              </a:rPr>
              <a:t>дан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09600"/>
          </a:xfrm>
        </p:spPr>
        <p:txBody>
          <a:bodyPr>
            <a:noAutofit/>
          </a:bodyPr>
          <a:lstStyle/>
          <a:p>
            <a:pPr marL="457200" lvl="1" algn="ctr" rtl="0">
              <a:spcBef>
                <a:spcPct val="0"/>
              </a:spcBef>
            </a:pPr>
            <a:r>
              <a:rPr lang="sr-Cyrl-RS" sz="32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Припремљеност за слободно тржиште</a:t>
            </a:r>
            <a:endParaRPr lang="sr-Cyrl-RS" sz="3200" b="1" kern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610600" cy="5334000"/>
          </a:xfrm>
        </p:spPr>
        <p:txBody>
          <a:bodyPr>
            <a:normAutofit lnSpcReduction="10000"/>
          </a:bodyPr>
          <a:lstStyle/>
          <a:p>
            <a:pPr marL="514350" lvl="2" indent="-514350" algn="l">
              <a:buSzPct val="65000"/>
              <a:buFont typeface="+mj-lt"/>
              <a:buAutoNum type="arabicParenR"/>
            </a:pPr>
            <a:r>
              <a:rPr lang="sr-Cyrl-RS" sz="2800" dirty="0">
                <a:solidFill>
                  <a:srgbClr val="0000E6"/>
                </a:solidFill>
              </a:rPr>
              <a:t>Оператори дистрибутивног </a:t>
            </a:r>
            <a:r>
              <a:rPr lang="sr-Cyrl-RS" sz="2800" dirty="0" smtClean="0">
                <a:solidFill>
                  <a:srgbClr val="0000E6"/>
                </a:solidFill>
              </a:rPr>
              <a:t>система (ОДС) </a:t>
            </a:r>
          </a:p>
          <a:p>
            <a:pPr marL="2286000" lvl="4" indent="-457200" algn="l">
              <a:buSzPct val="65000"/>
              <a:buFont typeface="Calibri" pitchFamily="34" charset="0"/>
              <a:buChar char="*"/>
            </a:pPr>
            <a:r>
              <a:rPr lang="sr-Cyrl-RS" sz="2400" b="1" dirty="0">
                <a:solidFill>
                  <a:srgbClr val="0000FF"/>
                </a:solidFill>
              </a:rPr>
              <a:t>Мерни уређаји</a:t>
            </a:r>
          </a:p>
          <a:p>
            <a:pPr marL="2286000" lvl="4" indent="-457200" algn="l">
              <a:buSzPct val="65000"/>
              <a:buFont typeface="Calibri" pitchFamily="34" charset="0"/>
              <a:buChar char="*"/>
            </a:pPr>
            <a:r>
              <a:rPr lang="sr-Cyrl-RS" sz="2400" b="1" dirty="0">
                <a:solidFill>
                  <a:srgbClr val="0000FF"/>
                </a:solidFill>
              </a:rPr>
              <a:t>Подаци потребни за функционисање тржишта</a:t>
            </a:r>
          </a:p>
          <a:p>
            <a:pPr marL="2743200" lvl="5" indent="-457200" algn="l">
              <a:buSzPct val="65000"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99CC"/>
                </a:solidFill>
              </a:rPr>
              <a:t>Информациони системи</a:t>
            </a:r>
          </a:p>
          <a:p>
            <a:pPr marL="2743200" lvl="5" indent="-457200" algn="l">
              <a:buSzPct val="65000"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99CC"/>
                </a:solidFill>
              </a:rPr>
              <a:t>Профили потрошње (сатне вредности реконструисане из месечног измереног податка ради обрачуна дебаланса)</a:t>
            </a:r>
          </a:p>
          <a:p>
            <a:pPr marL="2743200" lvl="5" indent="-457200" algn="l">
              <a:buSzPct val="65000"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99CC"/>
                </a:solidFill>
              </a:rPr>
              <a:t>Комуникација са ТСО (ЕМС</a:t>
            </a:r>
            <a:r>
              <a:rPr lang="sr-Cyrl-RS" sz="2400" b="1" dirty="0" smtClean="0">
                <a:solidFill>
                  <a:srgbClr val="7030A0"/>
                </a:solidFill>
              </a:rPr>
              <a:t>)</a:t>
            </a:r>
          </a:p>
          <a:p>
            <a:pPr marL="514350" lvl="2" indent="-514350" algn="l">
              <a:buSzPct val="65000"/>
              <a:buFont typeface="+mj-lt"/>
              <a:buAutoNum type="arabicParenR" startAt="2"/>
            </a:pPr>
            <a:r>
              <a:rPr lang="sr-Cyrl-RS" sz="2800" dirty="0">
                <a:solidFill>
                  <a:srgbClr val="0000E6"/>
                </a:solidFill>
              </a:rPr>
              <a:t>Снабдевачи</a:t>
            </a:r>
          </a:p>
          <a:p>
            <a:pPr marL="2286000" lvl="4" indent="-457200" algn="l">
              <a:buSzPct val="65000"/>
              <a:buFont typeface="Calibri" pitchFamily="34" charset="0"/>
              <a:buChar char="*"/>
            </a:pPr>
            <a:r>
              <a:rPr lang="sr-Cyrl-RS" sz="2400" b="1" dirty="0">
                <a:solidFill>
                  <a:srgbClr val="0000FF"/>
                </a:solidFill>
              </a:rPr>
              <a:t>На слободном тржишту  (</a:t>
            </a:r>
            <a:r>
              <a:rPr lang="sr-Cyrl-RS" sz="2400" b="1" dirty="0" smtClean="0">
                <a:solidFill>
                  <a:srgbClr val="0000FF"/>
                </a:solidFill>
              </a:rPr>
              <a:t>30/70)</a:t>
            </a:r>
            <a:endParaRPr lang="sr-Cyrl-RS" sz="2400" b="1" dirty="0">
              <a:solidFill>
                <a:srgbClr val="0000FF"/>
              </a:solidFill>
            </a:endParaRPr>
          </a:p>
          <a:p>
            <a:pPr marL="2286000" lvl="4" indent="-457200" algn="l">
              <a:buSzPct val="65000"/>
              <a:buFont typeface="Calibri" pitchFamily="34" charset="0"/>
              <a:buChar char="*"/>
            </a:pPr>
            <a:r>
              <a:rPr lang="sr-Cyrl-RS" sz="2400" b="1" dirty="0">
                <a:solidFill>
                  <a:srgbClr val="0000FF"/>
                </a:solidFill>
              </a:rPr>
              <a:t>Резервни </a:t>
            </a:r>
            <a:r>
              <a:rPr lang="sr-Cyrl-RS" sz="2400" b="1" dirty="0" smtClean="0">
                <a:solidFill>
                  <a:srgbClr val="0000FF"/>
                </a:solidFill>
              </a:rPr>
              <a:t>снабдевач</a:t>
            </a:r>
          </a:p>
          <a:p>
            <a:pPr marL="514350" indent="-514350" algn="l">
              <a:buSzPct val="65000"/>
              <a:buFont typeface="+mj-lt"/>
              <a:buAutoNum type="arabicParenR" startAt="3"/>
            </a:pPr>
            <a:r>
              <a:rPr lang="sr-Cyrl-RS" sz="2800" dirty="0" smtClean="0">
                <a:solidFill>
                  <a:srgbClr val="0000E6"/>
                </a:solidFill>
              </a:rPr>
              <a:t>Купци – </a:t>
            </a:r>
            <a:r>
              <a:rPr lang="sr-Cyrl-RS" sz="2400" dirty="0" smtClean="0">
                <a:solidFill>
                  <a:srgbClr val="0000E6"/>
                </a:solidFill>
              </a:rPr>
              <a:t>2008, 2013, 2014</a:t>
            </a:r>
          </a:p>
          <a:p>
            <a:pPr marL="514350" indent="-514350" algn="l">
              <a:buSzPct val="65000"/>
            </a:pPr>
            <a:endParaRPr lang="sr-Cyrl-RS" sz="2800" dirty="0" smtClean="0">
              <a:solidFill>
                <a:srgbClr val="0000E6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458200" cy="8382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0000FF"/>
                </a:solidFill>
              </a:rPr>
              <a:t>Купци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992" y="1066800"/>
            <a:ext cx="8839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5000"/>
            </a:pPr>
            <a:endParaRPr lang="sr-Cyrl-RS" sz="2000" dirty="0" smtClean="0"/>
          </a:p>
          <a:p>
            <a:pPr>
              <a:buSzPct val="65000"/>
            </a:pPr>
            <a:r>
              <a:rPr lang="sr-Cyrl-RS" sz="3200" b="1" dirty="0" smtClean="0">
                <a:solidFill>
                  <a:srgbClr val="0000FF"/>
                </a:solidFill>
              </a:rPr>
              <a:t>Како се припремати?</a:t>
            </a:r>
          </a:p>
          <a:p>
            <a:pPr>
              <a:buSzPct val="65000"/>
            </a:pPr>
            <a:endParaRPr lang="sr-Cyrl-RS" sz="3200" b="1" dirty="0" smtClean="0">
              <a:solidFill>
                <a:srgbClr val="0000FF"/>
              </a:solidFill>
            </a:endParaRPr>
          </a:p>
          <a:p>
            <a:pPr marL="568325" lvl="1" indent="-400050">
              <a:buSzPct val="65000"/>
              <a:buFont typeface="Arial" pitchFamily="34" charset="0"/>
              <a:buChar char="•"/>
            </a:pPr>
            <a:r>
              <a:rPr lang="sr-Cyrl-RS" sz="3200" dirty="0" smtClean="0">
                <a:solidFill>
                  <a:srgbClr val="0000FF"/>
                </a:solidFill>
              </a:rPr>
              <a:t>Добро </a:t>
            </a:r>
            <a:r>
              <a:rPr lang="sr-Cyrl-RS" sz="3200" dirty="0">
                <a:solidFill>
                  <a:srgbClr val="0000FF"/>
                </a:solidFill>
              </a:rPr>
              <a:t>познавање своје потрошње и могућности рационализације</a:t>
            </a:r>
          </a:p>
          <a:p>
            <a:pPr marL="568325" lvl="1" indent="-400050">
              <a:buSzPct val="65000"/>
              <a:buFont typeface="Arial" pitchFamily="34" charset="0"/>
              <a:buChar char="•"/>
            </a:pPr>
            <a:r>
              <a:rPr lang="sr-Cyrl-RS" sz="3200" dirty="0">
                <a:solidFill>
                  <a:srgbClr val="0000FF"/>
                </a:solidFill>
              </a:rPr>
              <a:t>Јачање функције планирања и </a:t>
            </a:r>
            <a:r>
              <a:rPr lang="sr-Cyrl-RS" sz="3200" dirty="0" smtClean="0">
                <a:solidFill>
                  <a:srgbClr val="0000FF"/>
                </a:solidFill>
              </a:rPr>
              <a:t>управљањ</a:t>
            </a:r>
            <a:r>
              <a:rPr lang="sr-Latn-RS" sz="3200" dirty="0" smtClean="0">
                <a:solidFill>
                  <a:srgbClr val="0000FF"/>
                </a:solidFill>
              </a:rPr>
              <a:t>a</a:t>
            </a:r>
            <a:r>
              <a:rPr lang="sr-Cyrl-RS" sz="3200" dirty="0" smtClean="0">
                <a:solidFill>
                  <a:srgbClr val="0000FF"/>
                </a:solidFill>
              </a:rPr>
              <a:t> </a:t>
            </a:r>
            <a:r>
              <a:rPr lang="sr-Cyrl-RS" sz="3200" dirty="0">
                <a:solidFill>
                  <a:srgbClr val="0000FF"/>
                </a:solidFill>
              </a:rPr>
              <a:t>потрошњом</a:t>
            </a:r>
          </a:p>
          <a:p>
            <a:pPr marL="568325" lvl="1" indent="-400050">
              <a:buSzPct val="65000"/>
              <a:buFont typeface="Arial" pitchFamily="34" charset="0"/>
              <a:buChar char="•"/>
            </a:pPr>
            <a:r>
              <a:rPr lang="sr-Cyrl-RS" sz="3200" dirty="0">
                <a:solidFill>
                  <a:srgbClr val="0000FF"/>
                </a:solidFill>
              </a:rPr>
              <a:t>Праћење кретања на </a:t>
            </a:r>
            <a:r>
              <a:rPr lang="sr-Cyrl-RS" sz="3200" dirty="0" smtClean="0">
                <a:solidFill>
                  <a:srgbClr val="0000FF"/>
                </a:solidFill>
              </a:rPr>
              <a:t>тржишту</a:t>
            </a:r>
          </a:p>
          <a:p>
            <a:pPr marL="568325" lvl="1" indent="-400050">
              <a:buSzPct val="65000"/>
              <a:buFont typeface="Arial" pitchFamily="34" charset="0"/>
              <a:buChar char="•"/>
            </a:pPr>
            <a:endParaRPr lang="sr-Cyrl-R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152400"/>
            <a:ext cx="7772400" cy="6096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0000FF"/>
                </a:solidFill>
              </a:rPr>
              <a:t>Садржај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9067800" cy="4419600"/>
          </a:xfrm>
        </p:spPr>
        <p:txBody>
          <a:bodyPr>
            <a:noAutofit/>
          </a:bodyPr>
          <a:lstStyle/>
          <a:p>
            <a:pPr marL="914400" lvl="1" indent="-457200" algn="l">
              <a:buFont typeface="Arial" pitchFamily="34" charset="0"/>
              <a:buChar char="•"/>
            </a:pPr>
            <a:r>
              <a:rPr lang="sr-Cyrl-BA" sz="2400" b="1" dirty="0" smtClean="0">
                <a:solidFill>
                  <a:srgbClr val="0000FF"/>
                </a:solidFill>
              </a:rPr>
              <a:t>Увод - дерегулација и либерализација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sr-Cyrl-BA" sz="2400" b="1" dirty="0" smtClean="0">
                <a:solidFill>
                  <a:srgbClr val="0000FF"/>
                </a:solidFill>
              </a:rPr>
              <a:t>тржишта </a:t>
            </a:r>
            <a:r>
              <a:rPr lang="sr-Cyrl-RS" sz="2400" b="1" dirty="0" smtClean="0">
                <a:solidFill>
                  <a:srgbClr val="0000FF"/>
                </a:solidFill>
              </a:rPr>
              <a:t>ЕЕ</a:t>
            </a:r>
            <a:endParaRPr lang="sr-Latn-RS" sz="2400" b="1" dirty="0" smtClean="0">
              <a:solidFill>
                <a:srgbClr val="0000FF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>
                <a:solidFill>
                  <a:srgbClr val="0000FF"/>
                </a:solidFill>
              </a:rPr>
              <a:t>Правни оквир за функционисање тржишта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smtClean="0">
                <a:solidFill>
                  <a:srgbClr val="0000FF"/>
                </a:solidFill>
              </a:rPr>
              <a:t>Учесници </a:t>
            </a:r>
            <a:r>
              <a:rPr lang="sr-Cyrl-RS" sz="2400" b="1" dirty="0" smtClean="0">
                <a:solidFill>
                  <a:srgbClr val="0000FF"/>
                </a:solidFill>
              </a:rPr>
              <a:t>на тржишту ЕЕ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00FF"/>
                </a:solidFill>
              </a:rPr>
              <a:t>Модел тржишта у Србији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00FF"/>
                </a:solidFill>
              </a:rPr>
              <a:t>Улога снабдевача и оператора система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00FF"/>
                </a:solidFill>
              </a:rPr>
              <a:t>Избор снабдевача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00FF"/>
                </a:solidFill>
              </a:rPr>
              <a:t>Шта се плаћа</a:t>
            </a:r>
            <a:endParaRPr lang="sr-Cyrl-RS" sz="2400" b="1" dirty="0">
              <a:solidFill>
                <a:srgbClr val="0000FF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00FF"/>
                </a:solidFill>
              </a:rPr>
              <a:t>Шта би требало радити до 1. јан 2014.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00FF"/>
                </a:solidFill>
              </a:rPr>
              <a:t>Купци – како побољшати свој положај на тржишту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5624-4DF0-4313-929D-8FA26191CFA6}" type="slidenum">
              <a:rPr lang="sr-Latn-CS"/>
              <a:pPr>
                <a:defRPr/>
              </a:pPr>
              <a:t>20</a:t>
            </a:fld>
            <a:endParaRPr lang="sr-Latn-CS"/>
          </a:p>
        </p:txBody>
      </p:sp>
      <p:pic>
        <p:nvPicPr>
          <p:cNvPr id="21507" name="Picture 4" descr="E_memo-te_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20" y="76200"/>
            <a:ext cx="1770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755650" y="2205038"/>
            <a:ext cx="71278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sr-Cyrl-RS" sz="4000" i="1" dirty="0" smtClean="0">
                <a:solidFill>
                  <a:srgbClr val="994D9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Хвала на пажњи</a:t>
            </a:r>
            <a:r>
              <a:rPr lang="sr-Latn-CS" sz="4000" i="1" dirty="0" smtClean="0">
                <a:solidFill>
                  <a:srgbClr val="994D9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sr-Latn-CS" sz="4000" i="1" dirty="0">
              <a:solidFill>
                <a:srgbClr val="994D9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3563938" y="4000500"/>
            <a:ext cx="5387822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sr-Cyrl-RS" sz="3600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Љиљана Хаџибабић</a:t>
            </a:r>
            <a:endParaRPr lang="sr-Latn-CS" sz="3600" i="1" dirty="0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sr-Cyrl-RS" sz="2400" dirty="0" smtClean="0">
                <a:solidFill>
                  <a:schemeClr val="hlink"/>
                </a:solidFill>
              </a:rPr>
              <a:t>Члан </a:t>
            </a:r>
            <a:r>
              <a:rPr lang="sr-Cyrl-RS" sz="2400" dirty="0">
                <a:solidFill>
                  <a:schemeClr val="hlink"/>
                </a:solidFill>
              </a:rPr>
              <a:t>Савета </a:t>
            </a:r>
            <a:r>
              <a:rPr lang="sr-Cyrl-RS" sz="2400" dirty="0" smtClean="0">
                <a:solidFill>
                  <a:schemeClr val="hlink"/>
                </a:solidFill>
              </a:rPr>
              <a:t>Агенције </a:t>
            </a:r>
            <a:r>
              <a:rPr lang="sr-Cyrl-RS" sz="2400" dirty="0">
                <a:solidFill>
                  <a:schemeClr val="hlink"/>
                </a:solidFill>
              </a:rPr>
              <a:t>за енергетику</a:t>
            </a: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u="sng" dirty="0">
                <a:solidFill>
                  <a:srgbClr val="0000FF"/>
                </a:solidFill>
                <a:hlinkClick r:id="rId4"/>
              </a:rPr>
              <a:t>www.aers.</a:t>
            </a:r>
            <a:r>
              <a:rPr lang="sr-Latn-RS" u="sng" dirty="0">
                <a:solidFill>
                  <a:srgbClr val="0000FF"/>
                </a:solidFill>
              </a:rPr>
              <a:t>rs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2981325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9510" y="1295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77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/>
            <a:r>
              <a:rPr lang="sr-Cyrl-BA" sz="2400" b="1" dirty="0" smtClean="0">
                <a:solidFill>
                  <a:srgbClr val="0000FF"/>
                </a:solidFill>
              </a:rPr>
              <a:t>Увод - дерегулација и либерализација тржишта</a:t>
            </a:r>
            <a:endParaRPr lang="sr-Latn-RS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648200"/>
          </a:xfrm>
        </p:spPr>
        <p:txBody>
          <a:bodyPr>
            <a:normAutofit/>
          </a:bodyPr>
          <a:lstStyle/>
          <a:p>
            <a:pPr algn="l"/>
            <a:r>
              <a:rPr lang="sr-Cyrl-BA" sz="2800" b="1" dirty="0" smtClean="0">
                <a:solidFill>
                  <a:srgbClr val="0000FF"/>
                </a:solidFill>
              </a:rPr>
              <a:t>Дерегулација</a:t>
            </a:r>
            <a:r>
              <a:rPr lang="sr-Cyrl-BA" sz="2800" dirty="0" smtClean="0">
                <a:solidFill>
                  <a:srgbClr val="0000FF"/>
                </a:solidFill>
              </a:rPr>
              <a:t> – престанак регулације производње и снабдевања</a:t>
            </a:r>
          </a:p>
          <a:p>
            <a:pPr algn="l"/>
            <a:endParaRPr lang="sr-Cyrl-BA" sz="2800" dirty="0" smtClean="0">
              <a:solidFill>
                <a:srgbClr val="0000FF"/>
              </a:solidFill>
            </a:endParaRPr>
          </a:p>
          <a:p>
            <a:pPr algn="l"/>
            <a:r>
              <a:rPr lang="sr-Cyrl-BA" sz="2800" b="1" dirty="0" smtClean="0">
                <a:solidFill>
                  <a:srgbClr val="0000FF"/>
                </a:solidFill>
              </a:rPr>
              <a:t>Либерализација</a:t>
            </a:r>
            <a:r>
              <a:rPr lang="sr-Cyrl-BA" sz="2800" dirty="0" smtClean="0">
                <a:solidFill>
                  <a:srgbClr val="0000FF"/>
                </a:solidFill>
              </a:rPr>
              <a:t> – право на избор снабдевача на слободном тржишту</a:t>
            </a:r>
          </a:p>
          <a:p>
            <a:pPr algn="l"/>
            <a:endParaRPr lang="sr-Cyrl-BA" sz="2800" dirty="0" smtClean="0">
              <a:solidFill>
                <a:srgbClr val="0000FF"/>
              </a:solidFill>
            </a:endParaRPr>
          </a:p>
          <a:p>
            <a:pPr algn="l"/>
            <a:r>
              <a:rPr lang="sr-Cyrl-BA" sz="2800" b="1" dirty="0" smtClean="0">
                <a:solidFill>
                  <a:srgbClr val="0000FF"/>
                </a:solidFill>
              </a:rPr>
              <a:t>Слободно тржиште </a:t>
            </a:r>
            <a:r>
              <a:rPr lang="sr-Cyrl-BA" sz="2800" dirty="0" smtClean="0">
                <a:solidFill>
                  <a:srgbClr val="0000FF"/>
                </a:solidFill>
              </a:rPr>
              <a:t>– регулисано је све осим цене енергије, која је резултат тржишне утакмице</a:t>
            </a:r>
          </a:p>
          <a:p>
            <a:pPr algn="l"/>
            <a:endParaRPr lang="sr-Cyrl-BA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86255" cy="76200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0000FF"/>
                </a:solidFill>
              </a:rPr>
              <a:t>Правни оквир за </a:t>
            </a:r>
            <a:br>
              <a:rPr lang="sr-Cyrl-RS" sz="2800" b="1" dirty="0" smtClean="0">
                <a:solidFill>
                  <a:srgbClr val="0000FF"/>
                </a:solidFill>
              </a:rPr>
            </a:br>
            <a:r>
              <a:rPr lang="sr-Cyrl-RS" sz="2800" b="1" dirty="0" smtClean="0">
                <a:solidFill>
                  <a:srgbClr val="0000FF"/>
                </a:solidFill>
              </a:rPr>
              <a:t>функционисање тржишта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11086"/>
              </p:ext>
            </p:extLst>
          </p:nvPr>
        </p:nvGraphicFramePr>
        <p:xfrm>
          <a:off x="1676400" y="1295400"/>
          <a:ext cx="6019800" cy="418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1200"/>
                <a:gridCol w="228600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Електрична енергија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sr-Cyrl-RS" b="1" dirty="0" smtClean="0"/>
                        <a:t>Директиве ЕУ – </a:t>
                      </a:r>
                      <a:r>
                        <a:rPr lang="sr-Cyrl-RS" b="1" dirty="0" smtClean="0">
                          <a:solidFill>
                            <a:srgbClr val="C00000"/>
                          </a:solidFill>
                        </a:rPr>
                        <a:t>обавезујућа полазна основа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sr-Cyrl-RS" b="1" dirty="0" smtClean="0"/>
                        <a:t>Закон о енергетици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Cyrl-RS" sz="1700" kern="1200" dirty="0" smtClean="0">
                          <a:solidFill>
                            <a:srgbClr val="0000FF"/>
                          </a:solidFill>
                        </a:rPr>
                        <a:t>Правила о раду преносног система</a:t>
                      </a:r>
                      <a:endParaRPr lang="en-US" sz="17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Cyrl-RS" sz="1700" kern="1200" dirty="0" smtClean="0">
                          <a:solidFill>
                            <a:srgbClr val="0000FF"/>
                          </a:solidFill>
                        </a:rPr>
                        <a:t>Правила о раду дистрибутивног система</a:t>
                      </a:r>
                      <a:endParaRPr lang="en-US" sz="17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Правила за расподелу права на коришћење прекограничних преносних капацитета</a:t>
                      </a:r>
                      <a:endParaRPr lang="en-US" sz="17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F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Cyrl-RS" sz="17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о раду тржишта ЕЕ</a:t>
                      </a:r>
                      <a:endParaRPr lang="en-US" sz="17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indent="-285750" algn="l">
                        <a:buClr>
                          <a:srgbClr val="0000F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Cyrl-RS" sz="1700" kern="1200" dirty="0" smtClean="0">
                          <a:solidFill>
                            <a:srgbClr val="C00000"/>
                          </a:solidFill>
                        </a:rPr>
                        <a:t>Правила о промени снабдевача</a:t>
                      </a:r>
                      <a:endParaRPr lang="en-US" sz="17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F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Cyrl-RS" sz="1700" kern="1200" dirty="0" smtClean="0">
                          <a:solidFill>
                            <a:srgbClr val="0000FF"/>
                          </a:solidFill>
                        </a:rPr>
                        <a:t>Методологија за одређивање </a:t>
                      </a:r>
                      <a:r>
                        <a:rPr lang="ru-RU" sz="1700" kern="1200" dirty="0" smtClean="0">
                          <a:solidFill>
                            <a:srgbClr val="0000FF"/>
                          </a:solidFill>
                        </a:rPr>
                        <a:t>цене приступа систему за пренос</a:t>
                      </a:r>
                      <a:r>
                        <a:rPr lang="ru-RU" sz="1700" kern="1200" baseline="0" dirty="0" smtClean="0">
                          <a:solidFill>
                            <a:srgbClr val="0000FF"/>
                          </a:solidFill>
                        </a:rPr>
                        <a:t> и</a:t>
                      </a:r>
                      <a:r>
                        <a:rPr lang="ru-RU" sz="1700" kern="1200" dirty="0" smtClean="0">
                          <a:solidFill>
                            <a:srgbClr val="0000FF"/>
                          </a:solidFill>
                        </a:rPr>
                        <a:t> дистрибуцију ЕЕ</a:t>
                      </a:r>
                      <a:endParaRPr lang="en-US" sz="17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F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sr-Cyrl-RS" sz="1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Методологија за одређивање </a:t>
                      </a:r>
                      <a:r>
                        <a:rPr lang="ru-RU" sz="17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цене јавног снабдевања</a:t>
                      </a:r>
                      <a:endParaRPr lang="en-US" sz="17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40058" y="57912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6400" dirty="0" smtClean="0">
                <a:solidFill>
                  <a:srgbClr val="0000E6"/>
                </a:solidFill>
              </a:rPr>
              <a:t>Предлог измена и допуна </a:t>
            </a:r>
            <a:r>
              <a:rPr lang="sr-Cyrl-BA" sz="6500" dirty="0" smtClean="0">
                <a:solidFill>
                  <a:srgbClr val="0000E6"/>
                </a:solidFill>
              </a:rPr>
              <a:t>Закона </a:t>
            </a:r>
            <a:r>
              <a:rPr lang="sr-Cyrl-BA" sz="6500" dirty="0">
                <a:solidFill>
                  <a:srgbClr val="0000E6"/>
                </a:solidFill>
              </a:rPr>
              <a:t>о </a:t>
            </a:r>
            <a:r>
              <a:rPr lang="sr-Cyrl-BA" sz="6500" dirty="0" smtClean="0">
                <a:solidFill>
                  <a:srgbClr val="0000E6"/>
                </a:solidFill>
              </a:rPr>
              <a:t>енергетици</a:t>
            </a:r>
          </a:p>
          <a:p>
            <a:pPr algn="l"/>
            <a:r>
              <a:rPr lang="sr-Cyrl-BA" sz="6500" dirty="0" smtClean="0">
                <a:solidFill>
                  <a:srgbClr val="0000E6"/>
                </a:solidFill>
              </a:rPr>
              <a:t>Повећање сигурности снабдевања и заштите потрошача</a:t>
            </a:r>
            <a:endParaRPr lang="sr-Cyrl-RS" sz="6400" dirty="0" smtClean="0">
              <a:solidFill>
                <a:srgbClr val="0000E6"/>
              </a:solidFill>
            </a:endParaRP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0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152400"/>
            <a:ext cx="7772400" cy="9144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0000FF"/>
                </a:solidFill>
              </a:rPr>
              <a:t>Учесници на тржишту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4164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60102"/>
              </p:ext>
            </p:extLst>
          </p:nvPr>
        </p:nvGraphicFramePr>
        <p:xfrm>
          <a:off x="1219200" y="1371600"/>
          <a:ext cx="6629400" cy="3733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58744"/>
                <a:gridCol w="270656"/>
              </a:tblGrid>
              <a:tr h="482179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Електрична енергија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5127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роизвођач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70000"/>
                        </a:lnSpc>
                        <a:buNone/>
                      </a:pPr>
                      <a:endParaRPr lang="sr-Latn-CS" sz="2000" kern="1200" dirty="0" smtClean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127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набдевач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70000"/>
                        </a:lnSpc>
                        <a:buNone/>
                      </a:pPr>
                      <a:endParaRPr lang="sr-Latn-CS" sz="1800" kern="1200" dirty="0" smtClean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1271"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Јавни снабдевач</a:t>
                      </a:r>
                      <a:endParaRPr lang="sr-Latn-CS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90000"/>
                        </a:lnSpc>
                        <a:buNone/>
                      </a:pPr>
                      <a:endParaRPr lang="sr-Latn-CS" sz="2000" kern="1200" dirty="0" smtClean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1271"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</a:rPr>
                        <a:t>рајњи купац</a:t>
                      </a:r>
                      <a:endParaRPr lang="sr-Latn-CS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90000"/>
                        </a:lnSpc>
                        <a:buNone/>
                      </a:pPr>
                      <a:endParaRPr lang="sr-Latn-CS" sz="2000" kern="1200" dirty="0" smtClean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179">
                <a:tc>
                  <a:txBody>
                    <a:bodyPr/>
                    <a:lstStyle/>
                    <a:p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</a:rPr>
                        <a:t>ператор преносног </a:t>
                      </a: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система (губици, СУ)</a:t>
                      </a:r>
                      <a:endParaRPr lang="en-US" sz="24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179">
                <a:tc>
                  <a:txBody>
                    <a:bodyPr/>
                    <a:lstStyle/>
                    <a:p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</a:rPr>
                        <a:t>ператор дистрибутивн</a:t>
                      </a: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ог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</a:rPr>
                        <a:t> система </a:t>
                      </a:r>
                      <a:r>
                        <a:rPr lang="sr-Cyrl-BA" sz="2400" kern="1200" dirty="0" smtClean="0">
                          <a:solidFill>
                            <a:srgbClr val="0000FF"/>
                          </a:solidFill>
                        </a:rPr>
                        <a:t>(губици)</a:t>
                      </a:r>
                      <a:endParaRPr lang="en-US" sz="24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kern="1200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</a:rPr>
                        <a:t>ператор </a:t>
                      </a:r>
                      <a:r>
                        <a:rPr lang="sr-Cyrl-CS" sz="2400" kern="1200" dirty="0" smtClean="0">
                          <a:solidFill>
                            <a:srgbClr val="0000FF"/>
                          </a:solidFill>
                        </a:rPr>
                        <a:t>тржишта</a:t>
                      </a:r>
                      <a:endParaRPr lang="en-US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rgbClr val="0000E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3400" y="5638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4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 algn="ctr"/>
            <a:r>
              <a:rPr lang="sr-Cyrl-BA" sz="2400" b="1" dirty="0" smtClean="0">
                <a:solidFill>
                  <a:srgbClr val="0000FF"/>
                </a:solidFill>
              </a:rPr>
              <a:t>Балансна одговорност</a:t>
            </a:r>
            <a:endParaRPr lang="sr-Latn-RS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14400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>
                <a:solidFill>
                  <a:srgbClr val="0000FF"/>
                </a:solidFill>
              </a:rPr>
              <a:t>Сви учесници на тржишту су </a:t>
            </a:r>
            <a:r>
              <a:rPr lang="sr-Latn-CS" sz="2400" b="1" dirty="0" smtClean="0">
                <a:solidFill>
                  <a:srgbClr val="FF0000"/>
                </a:solidFill>
              </a:rPr>
              <a:t>балансно одговорни</a:t>
            </a:r>
            <a:r>
              <a:rPr lang="sr-Latn-CS" sz="2400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rgbClr val="000066"/>
                </a:solidFill>
              </a:rPr>
              <a:t>и </a:t>
            </a:r>
            <a:r>
              <a:rPr lang="sr-Latn-CS" sz="2400" dirty="0" smtClean="0">
                <a:solidFill>
                  <a:srgbClr val="0000FF"/>
                </a:solidFill>
              </a:rPr>
              <a:t>њихови односи се регулишу уговорима</a:t>
            </a:r>
            <a:r>
              <a:rPr lang="sr-Cyrl-RS" sz="2400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endParaRPr lang="ru-RU" sz="2400" b="1" dirty="0" smtClean="0">
              <a:solidFill>
                <a:srgbClr val="0000FF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Дужности: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</a:rPr>
              <a:t>Оператор преносног система (ОПС)</a:t>
            </a:r>
            <a:r>
              <a:rPr lang="ru-RU" sz="2400" dirty="0" smtClean="0">
                <a:solidFill>
                  <a:srgbClr val="0000FF"/>
                </a:solidFill>
              </a:rPr>
              <a:t> – да уравнотежи улаз и излаз енергије из система у сваком тренутку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</a:rPr>
              <a:t>Снабдевач</a:t>
            </a:r>
            <a:r>
              <a:rPr lang="ru-RU" sz="2400" dirty="0" smtClean="0">
                <a:solidFill>
                  <a:srgbClr val="0000FF"/>
                </a:solidFill>
              </a:rPr>
              <a:t> - да обезбеди баланс производње, потрошње и блокова прекограничне и интерне размене електричне енергије у сваком сату</a:t>
            </a:r>
            <a:r>
              <a:rPr lang="sr-Latn-RS" sz="2400" dirty="0" smtClean="0">
                <a:solidFill>
                  <a:srgbClr val="0000FF"/>
                </a:solidFill>
              </a:rPr>
              <a:t> </a:t>
            </a:r>
            <a:r>
              <a:rPr lang="sr-Cyrl-RS" sz="2400" dirty="0" smtClean="0">
                <a:solidFill>
                  <a:srgbClr val="0000FF"/>
                </a:solidFill>
              </a:rPr>
              <a:t>за своје купце</a:t>
            </a:r>
            <a:r>
              <a:rPr lang="ru-RU" sz="2400" dirty="0" smtClean="0">
                <a:solidFill>
                  <a:srgbClr val="0000FF"/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</a:rPr>
              <a:t>Балансно одговорна страна (БОС) </a:t>
            </a:r>
            <a:r>
              <a:rPr lang="ru-RU" sz="2400" dirty="0" smtClean="0">
                <a:solidFill>
                  <a:srgbClr val="0000FF"/>
                </a:solidFill>
              </a:rPr>
              <a:t>- да преузме финансијску одговорност према ОПС за сва одступања реализације од прихваћеног плана; уговор о балансној одговорности са ОПС</a:t>
            </a:r>
          </a:p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</a:rPr>
              <a:t>Код ОПС је регистровано 37 БОС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</a:rPr>
              <a:t>Обрачунски интервал је 1 сат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endParaRPr lang="sr-Cyrl-R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 algn="ctr"/>
            <a:r>
              <a:rPr lang="sr-Cyrl-BA" sz="2800" b="1" dirty="0" smtClean="0">
                <a:solidFill>
                  <a:srgbClr val="0000FF"/>
                </a:solidFill>
              </a:rPr>
              <a:t>Балансна одговорност</a:t>
            </a:r>
            <a:endParaRPr lang="sr-Latn-RS" sz="28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5334000"/>
          </a:xfrm>
        </p:spPr>
        <p:txBody>
          <a:bodyPr>
            <a:normAutofit/>
          </a:bodyPr>
          <a:lstStyle/>
          <a:p>
            <a:pPr algn="l"/>
            <a:endParaRPr lang="sr-Cyrl-BA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729A"/>
                </a:solidFill>
              </a:rPr>
              <a:t>Прогноза дневних потреба купаца једног снабдевача</a:t>
            </a:r>
            <a:endParaRPr lang="en-US" sz="2800" dirty="0">
              <a:solidFill>
                <a:srgbClr val="00729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72400" cy="53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 algn="ctr"/>
            <a:r>
              <a:rPr lang="sr-Cyrl-BA" sz="2800" b="1" dirty="0" smtClean="0">
                <a:solidFill>
                  <a:srgbClr val="0000FF"/>
                </a:solidFill>
              </a:rPr>
              <a:t>Балансна одговорност</a:t>
            </a:r>
            <a:endParaRPr lang="sr-Latn-RS" sz="28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153400" cy="4648200"/>
          </a:xfrm>
        </p:spPr>
        <p:txBody>
          <a:bodyPr>
            <a:normAutofit/>
          </a:bodyPr>
          <a:lstStyle/>
          <a:p>
            <a:pPr algn="l"/>
            <a:endParaRPr lang="sr-Cyrl-BA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00FF"/>
                </a:solidFill>
              </a:rPr>
              <a:t>Пријава уравнотежених сатних вредности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467600" cy="51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/>
          <p:nvPr/>
        </p:nvSpPr>
        <p:spPr>
          <a:xfrm>
            <a:off x="609600" y="1676400"/>
            <a:ext cx="505267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1" dirty="0"/>
              <a:t>MW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4" y="152400"/>
            <a:ext cx="8444345" cy="609600"/>
          </a:xfrm>
        </p:spPr>
        <p:txBody>
          <a:bodyPr>
            <a:noAutofit/>
          </a:bodyPr>
          <a:lstStyle/>
          <a:p>
            <a:pPr marL="914400" lvl="1" indent="-457200" algn="ctr"/>
            <a:r>
              <a:rPr lang="sr-Cyrl-BA" sz="2800" b="1" dirty="0" smtClean="0">
                <a:solidFill>
                  <a:srgbClr val="0000FF"/>
                </a:solidFill>
              </a:rPr>
              <a:t>Балансна одговорност</a:t>
            </a:r>
            <a:endParaRPr lang="sr-Latn-RS" sz="2800" b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610600" cy="5410200"/>
          </a:xfrm>
        </p:spPr>
        <p:txBody>
          <a:bodyPr>
            <a:normAutofit/>
          </a:bodyPr>
          <a:lstStyle/>
          <a:p>
            <a:pPr algn="l"/>
            <a:endParaRPr lang="sr-Cyrl-BA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00FF"/>
                </a:solidFill>
              </a:rPr>
              <a:t>Одступања потрошње од пријаве у појединим сатима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24800" cy="545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634</Words>
  <Application>Microsoft Office PowerPoint</Application>
  <PresentationFormat>On-screen Show (4:3)</PresentationFormat>
  <Paragraphs>123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Либерализација тржишта електричне енергије - услови и начин избора снабдевача од 1. јануара 2014.</vt:lpstr>
      <vt:lpstr>Садржај</vt:lpstr>
      <vt:lpstr>Увод - дерегулација и либерализација тржишта</vt:lpstr>
      <vt:lpstr>Правни оквир за  функционисање тржишта</vt:lpstr>
      <vt:lpstr>Учесници на тржишту</vt:lpstr>
      <vt:lpstr>Балансна одговорност</vt:lpstr>
      <vt:lpstr>Балансна одговорност</vt:lpstr>
      <vt:lpstr>Балансна одговорност</vt:lpstr>
      <vt:lpstr>Балансна одговорност</vt:lpstr>
      <vt:lpstr>Балансна одговорност</vt:lpstr>
      <vt:lpstr>Балансна одговорност</vt:lpstr>
      <vt:lpstr>Модел тржишта електричне енергије  </vt:lpstr>
      <vt:lpstr>Улога снабдевача и оператора система</vt:lpstr>
      <vt:lpstr>Избор снабдевача</vt:lpstr>
      <vt:lpstr>Шта се плаћа</vt:lpstr>
      <vt:lpstr>Садржај рачуна</vt:lpstr>
      <vt:lpstr>Правила промене снабдевача</vt:lpstr>
      <vt:lpstr>Припремљеност за слободно тржиште</vt:lpstr>
      <vt:lpstr>Купци</vt:lpstr>
      <vt:lpstr>PowerPoint Presentation</vt:lpstr>
    </vt:vector>
  </TitlesOfParts>
  <Company>aers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ли је Србија спремна за отварање  тржишта електричне енергије и природног гаса од 1. јан 2013.</dc:title>
  <dc:creator>Ljiljana Hadzibabic</dc:creator>
  <cp:lastModifiedBy>Ljiljana Hadzibabic</cp:lastModifiedBy>
  <cp:revision>237</cp:revision>
  <cp:lastPrinted>2013-11-01T08:58:38Z</cp:lastPrinted>
  <dcterms:created xsi:type="dcterms:W3CDTF">2012-12-10T13:13:09Z</dcterms:created>
  <dcterms:modified xsi:type="dcterms:W3CDTF">2013-12-16T08:07:44Z</dcterms:modified>
</cp:coreProperties>
</file>