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304" r:id="rId3"/>
    <p:sldId id="305" r:id="rId4"/>
    <p:sldId id="306" r:id="rId5"/>
    <p:sldId id="307" r:id="rId6"/>
    <p:sldId id="301" r:id="rId7"/>
    <p:sldId id="269" r:id="rId8"/>
    <p:sldId id="309" r:id="rId9"/>
    <p:sldId id="281" r:id="rId10"/>
    <p:sldId id="283" r:id="rId11"/>
    <p:sldId id="300" r:id="rId12"/>
    <p:sldId id="302" r:id="rId13"/>
    <p:sldId id="303" r:id="rId14"/>
    <p:sldId id="287" r:id="rId15"/>
    <p:sldId id="297" r:id="rId16"/>
    <p:sldId id="294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ka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5266" autoAdjust="0"/>
  </p:normalViewPr>
  <p:slideViewPr>
    <p:cSldViewPr>
      <p:cViewPr>
        <p:scale>
          <a:sx n="66" d="100"/>
          <a:sy n="66" d="100"/>
        </p:scale>
        <p:origin x="-1786" y="-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F6F67-4F61-427A-B793-4FD772D1AD1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94844-B0F4-4BCB-B37B-8CCD011ABB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294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sr-Latn-CS" i="1" dirty="0" smtClean="0"/>
              <a:t>INSPIRE I</a:t>
            </a:r>
            <a:r>
              <a:rPr lang="sr-Cyrl-CS" i="1" dirty="0" smtClean="0"/>
              <a:t>и</a:t>
            </a:r>
            <a:r>
              <a:rPr lang="sr-Cyrl-RS" i="1" dirty="0" smtClean="0"/>
              <a:t>нсфраструктура за просторне информације Европе </a:t>
            </a:r>
            <a:r>
              <a:rPr lang="sr-Cyrl-RS" dirty="0" smtClean="0"/>
              <a:t>комбинује просторне податаке и веб сервисе широм континента</a:t>
            </a:r>
          </a:p>
          <a:p>
            <a:pPr algn="l">
              <a:spcAft>
                <a:spcPts val="1200"/>
              </a:spcAft>
            </a:pPr>
            <a:endParaRPr lang="sr-Cyrl-RS" dirty="0" smtClean="0"/>
          </a:p>
          <a:p>
            <a:pPr algn="l">
              <a:spcAft>
                <a:spcPts val="1200"/>
              </a:spcAft>
            </a:pPr>
            <a:r>
              <a:rPr lang="en-GB" i="1" dirty="0" err="1" smtClean="0"/>
              <a:t>GeoMine</a:t>
            </a:r>
            <a:r>
              <a:rPr lang="en-GB" i="1" dirty="0" smtClean="0"/>
              <a:t> (USA)</a:t>
            </a:r>
            <a:r>
              <a:rPr lang="sr-Cyrl-RS" i="1" dirty="0" smtClean="0"/>
              <a:t> </a:t>
            </a:r>
            <a:r>
              <a:rPr lang="sr-Cyrl-RS" dirty="0" smtClean="0"/>
              <a:t>геопортал за подршку одлучивању у вези са активностима везаним за површинску </a:t>
            </a:r>
          </a:p>
          <a:p>
            <a:pPr algn="l">
              <a:spcAft>
                <a:spcPts val="1200"/>
              </a:spcAft>
            </a:pPr>
            <a:endParaRPr lang="sr-Cyrl-RS" dirty="0" smtClean="0"/>
          </a:p>
          <a:p>
            <a:pPr algn="l">
              <a:spcAft>
                <a:spcPts val="1200"/>
              </a:spcAft>
            </a:pPr>
            <a:r>
              <a:rPr lang="sr-Cyrl-RS" i="1" dirty="0" smtClean="0"/>
              <a:t>УСГИН </a:t>
            </a:r>
            <a:r>
              <a:rPr lang="en-US" i="1" dirty="0" smtClean="0"/>
              <a:t>U.S. </a:t>
            </a:r>
            <a:r>
              <a:rPr lang="en-US" i="1" dirty="0" err="1" smtClean="0"/>
              <a:t>Geoscience</a:t>
            </a:r>
            <a:r>
              <a:rPr lang="en-US" i="1" dirty="0" smtClean="0"/>
              <a:t> Information Network</a:t>
            </a:r>
            <a:r>
              <a:rPr lang="sr-Cyrl-RS" i="1" dirty="0" smtClean="0"/>
              <a:t> </a:t>
            </a:r>
            <a:r>
              <a:rPr lang="sr-Cyrl-RS" dirty="0" smtClean="0"/>
              <a:t>обезбеђује систем за складиштење и размену података</a:t>
            </a:r>
          </a:p>
          <a:p>
            <a:pPr algn="l">
              <a:spcAft>
                <a:spcPts val="1200"/>
              </a:spcAft>
            </a:pPr>
            <a:endParaRPr lang="sr-Cyrl-RS" dirty="0" smtClean="0"/>
          </a:p>
          <a:p>
            <a:pPr algn="l">
              <a:spcAft>
                <a:spcPts val="1200"/>
              </a:spcAft>
            </a:pPr>
            <a:r>
              <a:rPr lang="en-GB" i="1" dirty="0" smtClean="0"/>
              <a:t>Upper Midwest Environmental Sciences Center</a:t>
            </a:r>
            <a:r>
              <a:rPr lang="sr-Cyrl-RS" i="1" dirty="0" smtClean="0"/>
              <a:t> </a:t>
            </a:r>
            <a:r>
              <a:rPr lang="sr-Cyrl-RS" dirty="0" smtClean="0"/>
              <a:t>– развио геобазу за напуштени рудник у Охају</a:t>
            </a:r>
          </a:p>
          <a:p>
            <a:pPr algn="l">
              <a:spcAft>
                <a:spcPts val="1200"/>
              </a:spcAft>
            </a:pPr>
            <a:endParaRPr lang="sr-Cyrl-RS" dirty="0" smtClean="0"/>
          </a:p>
          <a:p>
            <a:pPr algn="l"/>
            <a:r>
              <a:rPr lang="en-GB" i="1" dirty="0" smtClean="0"/>
              <a:t>Abandoned Mine Land Inventory System (e-AMLIS) (USA)</a:t>
            </a:r>
            <a:r>
              <a:rPr lang="sr-Cyrl-RS" i="1" dirty="0" smtClean="0"/>
              <a:t> – </a:t>
            </a:r>
            <a:r>
              <a:rPr lang="sr-Cyrl-RS" dirty="0" smtClean="0"/>
              <a:t>ИС о рудиницима за планирање и праћење санација рудника</a:t>
            </a:r>
            <a:endParaRPr lang="sr-Cyrl-R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4844-B0F4-4BCB-B37B-8CCD011ABB3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Име и географска локација</a:t>
            </a:r>
          </a:p>
          <a:p>
            <a:r>
              <a:rPr lang="sr-Cyrl-RS" dirty="0" smtClean="0"/>
              <a:t>Административна припаност</a:t>
            </a:r>
          </a:p>
          <a:p>
            <a:r>
              <a:rPr lang="sr-Cyrl-RS" dirty="0" smtClean="0"/>
              <a:t>Титулара (уколико постоји)</a:t>
            </a:r>
          </a:p>
          <a:p>
            <a:r>
              <a:rPr lang="sr-Cyrl-RS" dirty="0" smtClean="0"/>
              <a:t>Геометрија: полигон, етаже, дубина, висина, запремину</a:t>
            </a:r>
          </a:p>
          <a:p>
            <a:r>
              <a:rPr lang="sr-Cyrl-RS" dirty="0" smtClean="0"/>
              <a:t>Геолошку структуру</a:t>
            </a:r>
          </a:p>
          <a:p>
            <a:r>
              <a:rPr lang="sr-Cyrl-RS" dirty="0" smtClean="0"/>
              <a:t>Статус</a:t>
            </a:r>
          </a:p>
          <a:p>
            <a:r>
              <a:rPr lang="sr-Cyrl-RS" dirty="0" smtClean="0"/>
              <a:t>Спроведене мере санације и рекултивације</a:t>
            </a:r>
          </a:p>
          <a:p>
            <a:r>
              <a:rPr lang="sr-Cyrl-RS" dirty="0" smtClean="0"/>
              <a:t>Теренски запис </a:t>
            </a:r>
          </a:p>
          <a:p>
            <a:r>
              <a:rPr lang="sr-Cyrl-RS" dirty="0" smtClean="0"/>
              <a:t>Галерију фотографија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4844-B0F4-4BCB-B37B-8CCD011ABB3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Integrisati sa </a:t>
            </a:r>
            <a:r>
              <a:rPr lang="sr-Latn-CS" dirty="0" err="1" smtClean="0"/>
              <a:t>sedminm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4844-B0F4-4BCB-B37B-8CCD011ABB3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4844-B0F4-4BCB-B37B-8CCD011ABB3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4844-B0F4-4BCB-B37B-8CCD011ABB3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 smtClean="0"/>
              <a:t>На страници </a:t>
            </a:r>
            <a:r>
              <a:rPr lang="sr-Cyrl-RS" b="1" dirty="0" smtClean="0"/>
              <a:t>регистри, </a:t>
            </a:r>
            <a:r>
              <a:rPr lang="sr-Cyrl-RS" dirty="0" smtClean="0"/>
              <a:t>приказује се списак свих регистара у бази, а такође постоји могућност претраге списка.</a:t>
            </a:r>
          </a:p>
          <a:p>
            <a:pPr algn="just"/>
            <a:endParaRPr lang="sr-Cyrl-RS" b="1" dirty="0" smtClean="0"/>
          </a:p>
          <a:p>
            <a:pPr algn="just"/>
            <a:r>
              <a:rPr lang="sr-Cyrl-RS" dirty="0" smtClean="0"/>
              <a:t>За сваки регистар могу се видети детаљне информације, регистар се може изменити или обрисати. Постоји и линк за унос новог регистра.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4844-B0F4-4BCB-B37B-8CCD011ABB3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err="1" smtClean="0"/>
              <a:t>Ovjediniti</a:t>
            </a:r>
            <a:r>
              <a:rPr lang="sr-Latn-CS" dirty="0" smtClean="0"/>
              <a:t> sa primerom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4844-B0F4-4BCB-B37B-8CCD011ABB3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u="none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79476" indent="-342900">
              <a:buFont typeface="Wingdings" pitchFamily="2" charset="2"/>
              <a:buChar char="Ø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40122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sr-Cyrl-RS" dirty="0" smtClean="0"/>
              <a:t>Београд, 2015- година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50" y="116632"/>
            <a:ext cx="881746" cy="1080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7" y="5805264"/>
            <a:ext cx="763509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F744D6-BBFE-4C24-9155-453102232FF2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18217D-0CC7-40C6-9794-D1CAB3B378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rs/url?sa=i&amp;rct=j&amp;q=&amp;esrc=s&amp;source=images&amp;cd=&amp;cad=rja&amp;uact=8&amp;ved=0CAcQjRw&amp;url=http://www.sprv.org.rs/category/pitanja-clanova/&amp;ei=u92GVfDtKYmosAGR6rXICw&amp;bvm=bv.96339352,d.bGg&amp;psig=AFQjCNFPzoGWL46aTtvg7cH1zIOtRFfLGw&amp;ust=14349881129110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rs/url?sa=i&amp;rct=j&amp;q=&amp;esrc=s&amp;source=images&amp;cd=&amp;cad=rja&amp;uact=8&amp;ved=0CAcQjRw&amp;url=http://kulturakomiker.blogspot.com/2011/09/esri-arcgis-arcinfo-93-sp1-full.html&amp;ei=FcyGVf63EMOrswG44Ye4BA&amp;bvm=bv.96339352,d.bGg&amp;psig=AFQjCNH2InXnRHcc_5IjBBQ6VaOWla4zjg&amp;ust=143498382362379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6447192" cy="208823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sr-Cyrl-R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Катастар напуштених копов</a:t>
            </a: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sr-Cyrl-R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ап војводине</a:t>
            </a: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GB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24" y="188640"/>
            <a:ext cx="1087829" cy="1309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64886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r-Cyrl-R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ј</a:t>
            </a:r>
            <a:r>
              <a:rPr lang="sr-Cyrl-R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ун 2015, Београд</a:t>
            </a:r>
            <a:endParaRPr lang="en-GB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84" y="5507532"/>
            <a:ext cx="964970" cy="1183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330" y="501317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Универзитет у Београду, Рударско-геолошки факултет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Покрајински секретаријат за енергетику и минералне сировине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logo.jpg"/>
          <p:cNvPicPr/>
          <p:nvPr/>
        </p:nvPicPr>
        <p:blipFill>
          <a:blip r:embed="rId4" cstate="print"/>
          <a:srcRect l="23248" t="29236" r="7426" b="28184"/>
          <a:stretch>
            <a:fillRect/>
          </a:stretch>
        </p:blipFill>
        <p:spPr>
          <a:xfrm>
            <a:off x="5076056" y="2852936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0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725498" cy="2103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791106" cy="306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2636912"/>
            <a:ext cx="5260149" cy="318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79512" y="5085184"/>
            <a:ext cx="3240360" cy="151487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gray">
          <a:xfrm rot="17859428">
            <a:off x="2084428" y="4327798"/>
            <a:ext cx="1017101" cy="70513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528" y="5085184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Једноставно руковање подацима: претрага, унос, измена, преглед ...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gray">
          <a:xfrm rot="6272535" flipH="1">
            <a:off x="3394428" y="433742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8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Формулар</a:t>
            </a:r>
            <a:r>
              <a:rPr lang="en-US" dirty="0" smtClean="0"/>
              <a:t>, </a:t>
            </a:r>
            <a:r>
              <a:rPr lang="sr-Cyrl-RS" dirty="0" smtClean="0"/>
              <a:t>теренски записи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600400" cy="5104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ircular Arrow 4"/>
          <p:cNvSpPr/>
          <p:nvPr/>
        </p:nvSpPr>
        <p:spPr>
          <a:xfrm rot="1021758">
            <a:off x="3779912" y="2268108"/>
            <a:ext cx="864096" cy="936104"/>
          </a:xfrm>
          <a:prstGeom prst="circular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8503" y="162880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 основу стања затеченог на терену, уносе се теренски записи у базу података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852936"/>
            <a:ext cx="479687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897052"/>
            <a:ext cx="2848943" cy="1908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17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sr-Cyrl-RS" dirty="0" smtClean="0"/>
              <a:t>Оцењивање и рангирање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3826768" cy="4353347"/>
          </a:xfrm>
        </p:spPr>
        <p:txBody>
          <a:bodyPr/>
          <a:lstStyle/>
          <a:p>
            <a:pPr>
              <a:buNone/>
            </a:pPr>
            <a:r>
              <a:rPr lang="sr-Cyrl-CS" dirty="0" smtClean="0"/>
              <a:t>На основу група критеријума за оцену и рангирање:</a:t>
            </a:r>
            <a:endParaRPr lang="en-US" dirty="0" smtClean="0"/>
          </a:p>
          <a:p>
            <a:pPr lvl="0"/>
            <a:r>
              <a:rPr lang="sr-Cyrl-CS" dirty="0" smtClean="0"/>
              <a:t>Заштита животне средине</a:t>
            </a:r>
            <a:endParaRPr lang="en-US" dirty="0" smtClean="0"/>
          </a:p>
          <a:p>
            <a:pPr lvl="0"/>
            <a:r>
              <a:rPr lang="sr-Cyrl-CS" dirty="0" smtClean="0"/>
              <a:t>Геолошки фактори</a:t>
            </a:r>
            <a:endParaRPr lang="en-US" dirty="0" smtClean="0"/>
          </a:p>
          <a:p>
            <a:pPr lvl="0"/>
            <a:r>
              <a:rPr lang="sr-Cyrl-CS" dirty="0" smtClean="0"/>
              <a:t>Социолошки фактори</a:t>
            </a:r>
            <a:endParaRPr lang="en-US" dirty="0" smtClean="0"/>
          </a:p>
          <a:p>
            <a:pPr lvl="0"/>
            <a:r>
              <a:rPr lang="sr-Cyrl-CS" dirty="0" smtClean="0"/>
              <a:t>Техничко-технолошки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r>
              <a:rPr lang="sr-Cyrl-CS" dirty="0" smtClean="0"/>
              <a:t>С</a:t>
            </a:r>
            <a:r>
              <a:rPr lang="sr-Cyrl-RS" dirty="0" smtClean="0"/>
              <a:t>проводи се рангирање напуштених копова како би се одредили приоритети за рекултивацију.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388843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9026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Укупно је дигитализовано 1048 полигона, груписаних у 9 категорија:</a:t>
            </a:r>
            <a:endParaRPr lang="sr-Latn-CS" dirty="0" smtClean="0"/>
          </a:p>
          <a:p>
            <a:pPr lvl="1"/>
            <a:r>
              <a:rPr lang="ru-RU" dirty="0" smtClean="0"/>
              <a:t> Активан коп</a:t>
            </a:r>
          </a:p>
          <a:p>
            <a:pPr lvl="1"/>
            <a:r>
              <a:rPr lang="ru-RU" dirty="0" smtClean="0"/>
              <a:t>Деградирана површина</a:t>
            </a:r>
          </a:p>
          <a:p>
            <a:pPr lvl="1"/>
            <a:r>
              <a:rPr lang="ru-RU" dirty="0" smtClean="0"/>
              <a:t>Депонија</a:t>
            </a:r>
          </a:p>
          <a:p>
            <a:pPr lvl="1"/>
            <a:r>
              <a:rPr lang="ru-RU" dirty="0" smtClean="0"/>
              <a:t>Депонија индустријског отпада</a:t>
            </a:r>
          </a:p>
          <a:p>
            <a:pPr lvl="1"/>
            <a:r>
              <a:rPr lang="ru-RU" dirty="0" smtClean="0"/>
              <a:t>Депонија ком. отпада</a:t>
            </a:r>
          </a:p>
          <a:p>
            <a:pPr lvl="1"/>
            <a:r>
              <a:rPr lang="ru-RU" dirty="0" smtClean="0"/>
              <a:t>Индустријско постројење</a:t>
            </a:r>
          </a:p>
          <a:p>
            <a:pPr lvl="1"/>
            <a:r>
              <a:rPr lang="ru-RU" dirty="0" smtClean="0"/>
              <a:t>Напуштени коп</a:t>
            </a:r>
          </a:p>
          <a:p>
            <a:pPr lvl="1"/>
            <a:r>
              <a:rPr lang="ru-RU" dirty="0" smtClean="0"/>
              <a:t>Одлагалиште - јаловиште</a:t>
            </a:r>
          </a:p>
          <a:p>
            <a:pPr lvl="1"/>
            <a:r>
              <a:rPr lang="ru-RU" dirty="0" smtClean="0"/>
              <a:t>Позајмиште</a:t>
            </a:r>
          </a:p>
          <a:p>
            <a:pPr lvl="1"/>
            <a:r>
              <a:rPr lang="ru-RU" dirty="0" smtClean="0"/>
              <a:t>Некласификовано</a:t>
            </a:r>
            <a:endParaRPr lang="sr-Latn-CS" dirty="0" smtClean="0"/>
          </a:p>
          <a:p>
            <a:r>
              <a:rPr lang="ru-RU" dirty="0" smtClean="0"/>
              <a:t>Укупна деградирана површина издвојена даљинском детекцијом је 227 км2 од укупно 21.506 км2 колико има Војводина чини око 1% површине потенцијално деградирано.</a:t>
            </a:r>
            <a:endParaRPr lang="sr-Latn-CS" dirty="0" smtClean="0"/>
          </a:p>
          <a:p>
            <a:r>
              <a:rPr lang="sr-Cyrl-RS" dirty="0" smtClean="0"/>
              <a:t>Обиласци терена се спроводе више месеци, након чега ће се стећи боља слика о стварном стању и проценту деградиране површине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Извештаји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680520" cy="511256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150000"/>
              <a:buFont typeface="Wingdings" pitchFamily="2" charset="2"/>
              <a:buChar char="q"/>
            </a:pPr>
            <a:r>
              <a:rPr lang="sr-Cyrl-RS" dirty="0" smtClean="0"/>
              <a:t>Појединачни коп: општи </a:t>
            </a:r>
            <a:r>
              <a:rPr lang="sr-Cyrl-RS" dirty="0"/>
              <a:t>подаци, својства, регистар, титулар, координате, </a:t>
            </a:r>
            <a:r>
              <a:rPr lang="sr-Cyrl-RS" dirty="0" smtClean="0"/>
              <a:t>оцене</a:t>
            </a:r>
          </a:p>
          <a:p>
            <a:pPr>
              <a:buClr>
                <a:schemeClr val="accent4"/>
              </a:buClr>
              <a:buSzPct val="150000"/>
              <a:buFont typeface="Wingdings" pitchFamily="2" charset="2"/>
              <a:buChar char="q"/>
            </a:pPr>
            <a:r>
              <a:rPr lang="sr-Cyrl-RS" dirty="0"/>
              <a:t>Регистар напуштених копова по </a:t>
            </a:r>
            <a:r>
              <a:rPr lang="sr-Cyrl-RS" dirty="0" smtClean="0"/>
              <a:t>општинама: место</a:t>
            </a:r>
            <a:r>
              <a:rPr lang="sr-Cyrl-RS" dirty="0"/>
              <a:t>, локалитет, катастарска парцела,титулар, оцене</a:t>
            </a:r>
            <a:r>
              <a:rPr lang="sr-Cyrl-RS" dirty="0" smtClean="0"/>
              <a:t>...</a:t>
            </a:r>
          </a:p>
          <a:p>
            <a:pPr>
              <a:buClr>
                <a:schemeClr val="accent4"/>
              </a:buClr>
              <a:buSzPct val="150000"/>
              <a:buFont typeface="Wingdings" pitchFamily="2" charset="2"/>
              <a:buChar char="q"/>
            </a:pPr>
            <a:r>
              <a:rPr lang="sr-Cyrl-RS" dirty="0"/>
              <a:t>Извештај напуштених копова са оценама и вредностима критеријума на основу којих су </a:t>
            </a:r>
            <a:r>
              <a:rPr lang="sr-Cyrl-RS" dirty="0" smtClean="0"/>
              <a:t>оцењени</a:t>
            </a:r>
          </a:p>
          <a:p>
            <a:pPr>
              <a:buClr>
                <a:schemeClr val="accent4"/>
              </a:buClr>
              <a:buSzPct val="150000"/>
              <a:buFont typeface="Wingdings" pitchFamily="2" charset="2"/>
              <a:buChar char="q"/>
            </a:pPr>
            <a:r>
              <a:rPr lang="sr-Cyrl-RS" dirty="0"/>
              <a:t>Извештај о рангираним напуштеним коповима са </a:t>
            </a:r>
            <a:r>
              <a:rPr lang="sr-Cyrl-RS" dirty="0" smtClean="0"/>
              <a:t>оценама</a:t>
            </a:r>
          </a:p>
          <a:p>
            <a:pPr>
              <a:buClr>
                <a:schemeClr val="accent4"/>
              </a:buClr>
              <a:buSzPct val="150000"/>
              <a:buFont typeface="Wingdings" pitchFamily="2" charset="2"/>
              <a:buChar char="q"/>
            </a:pPr>
            <a:r>
              <a:rPr lang="sr-Cyrl-RS" dirty="0"/>
              <a:t>Списак привредних организација, њихових регистара и копова</a:t>
            </a:r>
            <a:endParaRPr lang="sr-Cyrl-RS" dirty="0" smtClean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31357"/>
            <a:ext cx="2866171" cy="4126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12" y="1124744"/>
            <a:ext cx="248978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99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4713387"/>
          </a:xfrm>
        </p:spPr>
        <p:txBody>
          <a:bodyPr>
            <a:noAutofit/>
          </a:bodyPr>
          <a:lstStyle/>
          <a:p>
            <a:pPr algn="just">
              <a:buClr>
                <a:schemeClr val="accent4"/>
              </a:buClr>
              <a:buSzPct val="200000"/>
              <a:buFont typeface="Wingdings" pitchFamily="2" charset="2"/>
              <a:buChar char="ü"/>
            </a:pPr>
            <a:r>
              <a:rPr lang="sr-Cyrl-RS" sz="2200" dirty="0" smtClean="0"/>
              <a:t>Пројектовање базе </a:t>
            </a:r>
            <a:r>
              <a:rPr lang="sr-Cyrl-RS" sz="2200" dirty="0"/>
              <a:t>података Катастра напуштених копова </a:t>
            </a:r>
            <a:r>
              <a:rPr lang="sr-Cyrl-RS" sz="2200" dirty="0" smtClean="0"/>
              <a:t>и </a:t>
            </a:r>
            <a:r>
              <a:rPr lang="sr-Cyrl-RS" sz="2200" dirty="0"/>
              <a:t>пратеће </a:t>
            </a:r>
            <a:r>
              <a:rPr lang="en-GB" sz="2200" dirty="0" smtClean="0"/>
              <a:t>WebGIS</a:t>
            </a:r>
            <a:r>
              <a:rPr lang="sr-Cyrl-RS" sz="2200" dirty="0" smtClean="0"/>
              <a:t> </a:t>
            </a:r>
            <a:r>
              <a:rPr lang="sr-Cyrl-RS" sz="2200" dirty="0"/>
              <a:t>апликације биле су комплексне и мултидисциплинарне уз учешће тима експерата </a:t>
            </a:r>
            <a:r>
              <a:rPr lang="sr-Cyrl-RS" sz="2200" i="1" dirty="0"/>
              <a:t>геолошке, рударске, економске, еколошке, информатичке, математичке и других струка</a:t>
            </a:r>
            <a:r>
              <a:rPr lang="sr-Cyrl-RS" sz="2200" dirty="0" smtClean="0"/>
              <a:t>.</a:t>
            </a:r>
          </a:p>
          <a:p>
            <a:pPr algn="just">
              <a:buClr>
                <a:schemeClr val="accent4"/>
              </a:buClr>
              <a:buSzPct val="200000"/>
              <a:buFont typeface="Wingdings" pitchFamily="2" charset="2"/>
              <a:buChar char="ü"/>
            </a:pPr>
            <a:r>
              <a:rPr lang="sr-Cyrl-RS" sz="2200" dirty="0"/>
              <a:t>Посебна пажња посвећена је високом нивоу и квалитету пројектантског </a:t>
            </a:r>
            <a:r>
              <a:rPr lang="sr-Cyrl-RS" sz="2200" dirty="0" smtClean="0"/>
              <a:t>рада</a:t>
            </a:r>
          </a:p>
          <a:p>
            <a:pPr algn="just">
              <a:buClr>
                <a:schemeClr val="accent4"/>
              </a:buClr>
              <a:buSzPct val="200000"/>
              <a:buFont typeface="Wingdings" pitchFamily="2" charset="2"/>
              <a:buChar char="ü"/>
            </a:pPr>
            <a:r>
              <a:rPr lang="sr-Cyrl-RS" sz="2200" dirty="0" smtClean="0"/>
              <a:t>Брза претрага омогућава корисницима да се једноставно информишу о жељеном објекту</a:t>
            </a:r>
          </a:p>
          <a:p>
            <a:pPr algn="just">
              <a:buClr>
                <a:schemeClr val="accent4"/>
              </a:buClr>
              <a:buSzPct val="200000"/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8385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715200" cy="485740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4"/>
              </a:buClr>
              <a:buSzPct val="200000"/>
              <a:buFont typeface="Wingdings" pitchFamily="2" charset="2"/>
              <a:buChar char="ü"/>
            </a:pPr>
            <a:r>
              <a:rPr lang="sr-Cyrl-RS" sz="2200" dirty="0"/>
              <a:t>КАНАКОВ апликација указује на корисност, практичну вредност и предности коришћења </a:t>
            </a:r>
            <a:r>
              <a:rPr lang="sr-Cyrl-RS" sz="2200" dirty="0" smtClean="0"/>
              <a:t>ВебГИС система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SzPct val="200000"/>
              <a:buFont typeface="Wingdings" pitchFamily="2" charset="2"/>
              <a:buChar char="ü"/>
            </a:pPr>
            <a:r>
              <a:rPr lang="sr-Cyrl-RS" sz="2200" dirty="0" smtClean="0"/>
              <a:t>Оваква апликација омогућава сигурнију и поузданију систематизацију података, уз складиштење фотографије и положај сваког напуштеног објекта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SzPct val="200000"/>
              <a:buFont typeface="Wingdings" pitchFamily="2" charset="2"/>
              <a:buChar char="ü"/>
            </a:pPr>
            <a:r>
              <a:rPr lang="sr-Cyrl-RS" sz="2200" dirty="0" smtClean="0"/>
              <a:t>Апликативни аспекти су вишеструки и не везују само за ресорне секторе рударства и геологије, већ исто тако и за секторе </a:t>
            </a:r>
            <a:r>
              <a:rPr lang="sr-Cyrl-RS" sz="2200" i="1" dirty="0" smtClean="0"/>
              <a:t>економије, урбанизма, просторног планирања, пољопривреде, хидрологије, екологије, безбедности и др</a:t>
            </a:r>
            <a:endParaRPr lang="en-US" sz="22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000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prv.org.rs/wp-content/uploads/2013/08/pitanj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2906143" cy="27089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5576" y="1836113"/>
            <a:ext cx="6480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ХВАЛА НА ПАЖЊИ !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988241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CS" sz="3200" b="1" cap="all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http://</a:t>
            </a:r>
            <a:r>
              <a:rPr lang="en-US" sz="3200" b="1" cap="all" dirty="0" err="1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Kanakov.vojvodina.gov.rs</a:t>
            </a:r>
            <a:endParaRPr lang="en-US" sz="3200" b="1" cap="all" spc="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8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Company  Logo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Циљ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9673" name="AutoShape 41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74" name="AutoShape 42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76" name="AutoShape 44"/>
          <p:cNvSpPr>
            <a:spLocks noChangeArrowheads="1"/>
          </p:cNvSpPr>
          <p:nvPr/>
        </p:nvSpPr>
        <p:spPr bwMode="gray">
          <a:xfrm>
            <a:off x="2317750" y="4221089"/>
            <a:ext cx="6142682" cy="1224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Циљ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је да се обезбеде сигурни и поуздани подаци </a:t>
            </a:r>
            <a:r>
              <a:rPr lang="sr-Latn-CS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CS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потребни </a:t>
            </a:r>
            <a:r>
              <a:rPr lang="sr-Latn-C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за рекултивацију свих напуштених </a:t>
            </a:r>
            <a:r>
              <a:rPr lang="sr-Latn-CS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CS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рудника у националним парковима и другим </a:t>
            </a:r>
            <a:r>
              <a:rPr lang="sr-Latn-CS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CS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заштићеним подручјима.»</a:t>
            </a:r>
          </a:p>
        </p:txBody>
      </p:sp>
      <p:sp>
        <p:nvSpPr>
          <p:cNvPr id="69677" name="AutoShape 45"/>
          <p:cNvSpPr>
            <a:spLocks noChangeArrowheads="1"/>
          </p:cNvSpPr>
          <p:nvPr/>
        </p:nvSpPr>
        <p:spPr bwMode="gray">
          <a:xfrm>
            <a:off x="2438400" y="2852936"/>
            <a:ext cx="6022032" cy="111422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Предвиђено</a:t>
            </a:r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 је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да се до 2020. године изврши 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рекултивација свих рудника у националним 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парковима и другим заштићеним подручјима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gray">
          <a:xfrm>
            <a:off x="1835696" y="1484784"/>
            <a:ext cx="6263084" cy="120411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Прикупити податке о броју, географском положају, 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статусу, стању, спроведеним мерама санације и 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рекултивације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69681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682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683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684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685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686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133600" y="3212976"/>
            <a:ext cx="381000" cy="381000"/>
            <a:chOff x="2078" y="1680"/>
            <a:chExt cx="1615" cy="1615"/>
          </a:xfrm>
        </p:grpSpPr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699" name="Oval 6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2051720" y="4560168"/>
            <a:ext cx="355600" cy="381000"/>
            <a:chOff x="2078" y="1680"/>
            <a:chExt cx="1615" cy="1615"/>
          </a:xfrm>
        </p:grpSpPr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713" name="Oval 8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79512" y="594928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http://kanakov.vojvodina.gov.rs</a:t>
            </a:r>
            <a:endParaRPr lang="en-GB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2195736" y="4725144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Company  Logo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gray">
          <a:xfrm rot="3419336">
            <a:off x="7265987" y="1560513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156176" y="2905125"/>
            <a:ext cx="2664296" cy="9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5F5F5F"/>
                </a:solidFill>
              </a:rPr>
              <a:t>Abandoned Mine Land </a:t>
            </a:r>
            <a:r>
              <a:rPr lang="sr-Cyrl-RS" sz="1400" dirty="0" smtClean="0">
                <a:solidFill>
                  <a:srgbClr val="5F5F5F"/>
                </a:solidFill>
              </a:rPr>
              <a:t/>
            </a:r>
            <a:br>
              <a:rPr lang="sr-Cyrl-RS" sz="1400" dirty="0" smtClean="0">
                <a:solidFill>
                  <a:srgbClr val="5F5F5F"/>
                </a:solidFill>
              </a:rPr>
            </a:br>
            <a:r>
              <a:rPr lang="en-US" sz="1400" dirty="0" smtClean="0">
                <a:solidFill>
                  <a:srgbClr val="5F5F5F"/>
                </a:solidFill>
              </a:rPr>
              <a:t>Inventory System  (USA)</a:t>
            </a:r>
            <a:r>
              <a:rPr lang="sr-Cyrl-RS" sz="1400" dirty="0" smtClean="0">
                <a:solidFill>
                  <a:srgbClr val="5F5F5F"/>
                </a:solidFill>
              </a:rPr>
              <a:t>:</a:t>
            </a:r>
            <a:r>
              <a:rPr lang="en-US" sz="1400" dirty="0" smtClean="0">
                <a:solidFill>
                  <a:srgbClr val="5F5F5F"/>
                </a:solidFill>
              </a:rPr>
              <a:t> </a:t>
            </a:r>
            <a:r>
              <a:rPr lang="sr-Cyrl-RS" sz="1400" dirty="0" smtClean="0">
                <a:solidFill>
                  <a:srgbClr val="5F5F5F"/>
                </a:solidFill>
              </a:rPr>
              <a:t/>
            </a:r>
            <a:br>
              <a:rPr lang="sr-Cyrl-RS" sz="1400" dirty="0" smtClean="0">
                <a:solidFill>
                  <a:srgbClr val="5F5F5F"/>
                </a:solidFill>
              </a:rPr>
            </a:br>
            <a:r>
              <a:rPr lang="sr-Cyrl-CS" sz="1400" dirty="0" smtClean="0">
                <a:solidFill>
                  <a:srgbClr val="5F5F5F"/>
                </a:solidFill>
              </a:rPr>
              <a:t>ИС за планирање и праћење рекултивација рудника</a:t>
            </a:r>
            <a:endParaRPr lang="en-US" sz="1400" dirty="0">
              <a:solidFill>
                <a:srgbClr val="5F5F5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gray">
          <a:xfrm rot="3419336">
            <a:off x="1643335" y="2128193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gray">
          <a:xfrm>
            <a:off x="1497026" y="2486968"/>
            <a:ext cx="1172094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FFFF"/>
                </a:solidFill>
              </a:rPr>
              <a:t>INSPIRE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gray">
          <a:xfrm rot="3419336">
            <a:off x="3005645" y="4173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gray">
          <a:xfrm>
            <a:off x="2833688" y="4532313"/>
            <a:ext cx="122339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en-US" b="1" dirty="0" err="1" smtClean="0">
                <a:solidFill>
                  <a:srgbClr val="FFFFFF"/>
                </a:solidFill>
              </a:rPr>
              <a:t>GeoMine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gray">
          <a:xfrm rot="3419336">
            <a:off x="4916487" y="3021013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gray">
          <a:xfrm>
            <a:off x="4898419" y="3379788"/>
            <a:ext cx="915613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FFFF"/>
                </a:solidFill>
              </a:rPr>
              <a:t>USGIN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gray">
          <a:xfrm>
            <a:off x="7151739" y="1919288"/>
            <a:ext cx="1107973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FFFF"/>
                </a:solidFill>
              </a:rPr>
              <a:t>e-AMLIS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2441848" y="3082280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V="1">
            <a:off x="4067944" y="3756025"/>
            <a:ext cx="808856" cy="4650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V="1">
            <a:off x="5943600" y="2371725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179512" y="5229200"/>
            <a:ext cx="3573759" cy="7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5F5F5F"/>
                </a:solidFill>
              </a:rPr>
              <a:t>Upper Midwest Environmental </a:t>
            </a:r>
            <a:r>
              <a:rPr lang="sr-Cyrl-RS" sz="1400" dirty="0" smtClean="0">
                <a:solidFill>
                  <a:srgbClr val="5F5F5F"/>
                </a:solidFill>
              </a:rPr>
              <a:t/>
            </a:r>
            <a:br>
              <a:rPr lang="sr-Cyrl-RS" sz="1400" dirty="0" smtClean="0">
                <a:solidFill>
                  <a:srgbClr val="5F5F5F"/>
                </a:solidFill>
              </a:rPr>
            </a:br>
            <a:r>
              <a:rPr lang="en-US" sz="1400" dirty="0" smtClean="0">
                <a:solidFill>
                  <a:srgbClr val="5F5F5F"/>
                </a:solidFill>
              </a:rPr>
              <a:t>Sciences Center –</a:t>
            </a:r>
            <a:r>
              <a:rPr lang="sr-Cyrl-RS" sz="1400" dirty="0" smtClean="0">
                <a:solidFill>
                  <a:srgbClr val="5F5F5F"/>
                </a:solidFill>
              </a:rPr>
              <a:t> </a:t>
            </a:r>
            <a:r>
              <a:rPr lang="ru-RU" sz="1400" dirty="0" smtClean="0">
                <a:solidFill>
                  <a:srgbClr val="5F5F5F"/>
                </a:solidFill>
              </a:rPr>
              <a:t>геобаза </a:t>
            </a:r>
            <a:br>
              <a:rPr lang="ru-RU" sz="1400" dirty="0" smtClean="0">
                <a:solidFill>
                  <a:srgbClr val="5F5F5F"/>
                </a:solidFill>
              </a:rPr>
            </a:br>
            <a:r>
              <a:rPr lang="ru-RU" sz="1400" dirty="0" smtClean="0">
                <a:solidFill>
                  <a:srgbClr val="5F5F5F"/>
                </a:solidFill>
              </a:rPr>
              <a:t>за напуштене руднике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5796136" y="4149080"/>
            <a:ext cx="1835737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400" i="1" dirty="0" smtClean="0"/>
              <a:t>U.S. </a:t>
            </a:r>
            <a:r>
              <a:rPr lang="en-US" sz="1400" i="1" dirty="0" err="1" smtClean="0"/>
              <a:t>Geoscience</a:t>
            </a:r>
            <a:r>
              <a:rPr lang="en-US" sz="1400" i="1" dirty="0" smtClean="0"/>
              <a:t> </a:t>
            </a:r>
            <a:r>
              <a:rPr lang="sr-Cyrl-RS" sz="1400" i="1" dirty="0" smtClean="0"/>
              <a:t/>
            </a:r>
            <a:br>
              <a:rPr lang="sr-Cyrl-RS" sz="1400" i="1" dirty="0" smtClean="0"/>
            </a:br>
            <a:r>
              <a:rPr lang="en-US" sz="1400" i="1" dirty="0" smtClean="0"/>
              <a:t>Information Network</a:t>
            </a:r>
            <a:r>
              <a:rPr lang="sr-Cyrl-RS" sz="1400" i="1" dirty="0" smtClean="0"/>
              <a:t> </a:t>
            </a:r>
            <a:endParaRPr lang="en-US" sz="1400" dirty="0">
              <a:solidFill>
                <a:srgbClr val="5F5F5F"/>
              </a:solidFill>
            </a:endParaRP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3131840" y="1556792"/>
            <a:ext cx="2016225" cy="13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>
              <a:spcAft>
                <a:spcPts val="1200"/>
              </a:spcAft>
            </a:pPr>
            <a:r>
              <a:rPr lang="sr-Latn-CS" sz="1400" i="1" dirty="0" err="1" smtClean="0"/>
              <a:t>Infrastructure</a:t>
            </a:r>
            <a:r>
              <a:rPr lang="sr-Latn-CS" sz="1400" i="1" dirty="0" smtClean="0"/>
              <a:t> for </a:t>
            </a:r>
            <a:r>
              <a:rPr lang="sr-Latn-CS" sz="1400" i="1" dirty="0" err="1" smtClean="0"/>
              <a:t>Spatial</a:t>
            </a:r>
            <a:r>
              <a:rPr lang="sr-Latn-CS" sz="1400" i="1" dirty="0" smtClean="0"/>
              <a:t> </a:t>
            </a:r>
            <a:r>
              <a:rPr lang="sr-Latn-CS" sz="1400" i="1" dirty="0" err="1" smtClean="0"/>
              <a:t>Information</a:t>
            </a:r>
            <a:r>
              <a:rPr lang="sr-Latn-CS" sz="1400" i="1" dirty="0" smtClean="0"/>
              <a:t> in Europe</a:t>
            </a:r>
            <a:r>
              <a:rPr lang="sr-Latn-CS" sz="1400" dirty="0" smtClean="0"/>
              <a:t>: </a:t>
            </a:r>
            <a:r>
              <a:rPr lang="sr-Cyrl-RS" sz="1400" dirty="0" smtClean="0"/>
              <a:t>комбинује просторне податаке и веб сервисе широм континента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/>
          <a:lstStyle/>
          <a:p>
            <a:r>
              <a:rPr lang="sr-Cyrl-RS" dirty="0" smtClean="0"/>
              <a:t>Светска пракса</a:t>
            </a:r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 rot="3419336">
            <a:off x="389894" y="3155987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1331640" y="4234408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gray">
          <a:xfrm>
            <a:off x="374824" y="3501008"/>
            <a:ext cx="1069502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FFFF"/>
                </a:solidFill>
              </a:rPr>
              <a:t>OHAJO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852192" y="5597624"/>
            <a:ext cx="3573759" cy="7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rgbClr val="5F5F5F"/>
                </a:solidFill>
              </a:rPr>
              <a:t>USA геопортал </a:t>
            </a:r>
            <a:r>
              <a:rPr lang="sr-Cyrl-RS" sz="1400" dirty="0" smtClean="0">
                <a:solidFill>
                  <a:srgbClr val="5F5F5F"/>
                </a:solidFill>
              </a:rPr>
              <a:t>за подршку одлучивању</a:t>
            </a:r>
            <a:br>
              <a:rPr lang="sr-Cyrl-RS" sz="1400" dirty="0" smtClean="0">
                <a:solidFill>
                  <a:srgbClr val="5F5F5F"/>
                </a:solidFill>
              </a:rPr>
            </a:br>
            <a:r>
              <a:rPr lang="ru-RU" sz="1400" dirty="0" smtClean="0">
                <a:solidFill>
                  <a:srgbClr val="5F5F5F"/>
                </a:solidFill>
              </a:rPr>
              <a:t>у вези са активностима везаним за </a:t>
            </a:r>
            <a:br>
              <a:rPr lang="ru-RU" sz="1400" dirty="0" smtClean="0">
                <a:solidFill>
                  <a:srgbClr val="5F5F5F"/>
                </a:solidFill>
              </a:rPr>
            </a:br>
            <a:r>
              <a:rPr lang="ru-RU" sz="1400" dirty="0" smtClean="0">
                <a:solidFill>
                  <a:srgbClr val="5F5F5F"/>
                </a:solidFill>
              </a:rPr>
              <a:t>површинску експлоатацију угља </a:t>
            </a:r>
            <a:endParaRPr lang="en-US" sz="14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Пракса у Србији</a:t>
            </a:r>
            <a:endParaRPr lang="en-US" sz="2000" dirty="0"/>
          </a:p>
        </p:txBody>
      </p:sp>
      <p:sp>
        <p:nvSpPr>
          <p:cNvPr id="82947" name="Freeform 3"/>
          <p:cNvSpPr>
            <a:spLocks/>
          </p:cNvSpPr>
          <p:nvPr/>
        </p:nvSpPr>
        <p:spPr bwMode="gray">
          <a:xfrm>
            <a:off x="5073650" y="836712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3424238" y="26527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gray">
          <a:xfrm>
            <a:off x="3657600" y="25146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5934075" y="1791022"/>
            <a:ext cx="2295525" cy="4230266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gray">
          <a:xfrm>
            <a:off x="6149975" y="1701503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gray">
          <a:xfrm>
            <a:off x="4094154" y="2486025"/>
            <a:ext cx="949340" cy="30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sr-Cyrl-RS" sz="1400" dirty="0" smtClean="0">
                <a:solidFill>
                  <a:schemeClr val="bg2"/>
                </a:solidFill>
              </a:rPr>
              <a:t>ГеолИЕП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gray">
          <a:xfrm>
            <a:off x="6539058" y="1700808"/>
            <a:ext cx="1088737" cy="30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sr-Cyrl-RS" sz="1400" b="1" dirty="0" smtClean="0">
                <a:solidFill>
                  <a:schemeClr val="bg2"/>
                </a:solidFill>
              </a:rPr>
              <a:t>Бенефити</a:t>
            </a:r>
            <a:endParaRPr lang="en-US" sz="1400" b="1" dirty="0">
              <a:solidFill>
                <a:schemeClr val="bg2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2914650"/>
            <a:ext cx="2295525" cy="3324225"/>
            <a:chOff x="576" y="1836"/>
            <a:chExt cx="1446" cy="2094"/>
          </a:xfrm>
        </p:grpSpPr>
        <p:sp>
          <p:nvSpPr>
            <p:cNvPr id="82960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2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4" name="Text Box 20"/>
            <p:cNvSpPr txBox="1">
              <a:spLocks noChangeArrowheads="1"/>
            </p:cNvSpPr>
            <p:nvPr/>
          </p:nvSpPr>
          <p:spPr bwMode="gray">
            <a:xfrm>
              <a:off x="1042" y="1836"/>
              <a:ext cx="504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sr-Cyrl-RS" sz="1400" dirty="0" smtClean="0">
                  <a:solidFill>
                    <a:schemeClr val="bg2"/>
                  </a:solidFill>
                </a:rPr>
                <a:t>УСЛОВ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82965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14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sr-Cyrl-RS" dirty="0" smtClean="0"/>
                <a:t>компатибилност са постојећим системом</a:t>
              </a:r>
              <a:r>
                <a:rPr lang="sr-Latn-CS" dirty="0" smtClean="0"/>
                <a:t> </a:t>
              </a:r>
              <a:r>
                <a:rPr lang="sr-Cyrl-RS" dirty="0" smtClean="0"/>
                <a:t>за евиденцију истражних и експлоатационих одобрења (ГеолИЕП )</a:t>
              </a:r>
            </a:p>
          </p:txBody>
        </p:sp>
      </p:grp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3505200" y="2886075"/>
            <a:ext cx="2133600" cy="258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Aft>
                <a:spcPts val="1200"/>
              </a:spcAft>
            </a:pPr>
            <a:r>
              <a:rPr lang="sr-Cyrl-RS" dirty="0" smtClean="0"/>
              <a:t>основа за архивирање и ефикасно руковање векторским, растерским и сродним тематским садржајима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6019800" y="2062758"/>
            <a:ext cx="2133600" cy="27392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Aft>
                <a:spcPts val="1200"/>
              </a:spcAft>
            </a:pPr>
            <a:r>
              <a:rPr lang="sr-Cyrl-RS" dirty="0" smtClean="0"/>
              <a:t>смањење трошкова складиштења података и архивирања,  доступност података  ширем кругу корисника</a:t>
            </a:r>
          </a:p>
          <a:p>
            <a:pPr algn="just">
              <a:spcAft>
                <a:spcPts val="1200"/>
              </a:spcAft>
            </a:pPr>
            <a:r>
              <a:rPr lang="sr-Cyrl-RS" dirty="0" smtClean="0"/>
              <a:t>Платформа: </a:t>
            </a:r>
            <a:endParaRPr lang="en-GB" dirty="0"/>
          </a:p>
        </p:txBody>
      </p:sp>
      <p:pic>
        <p:nvPicPr>
          <p:cNvPr id="1026" name="Picture 2" descr="http://1.bp.blogspot.com/_h3aZ5dGGSeo/TKYPYJpaGdI/AAAAAAAAACQ/PL3NKHScSKs/s1600/icon_arcgi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67275"/>
            <a:ext cx="1865784" cy="103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 smtClean="0"/>
              <a:t>Скупови података у геобази </a:t>
            </a:r>
            <a:endParaRPr lang="en-US" sz="2400" dirty="0"/>
          </a:p>
        </p:txBody>
      </p:sp>
      <p:sp>
        <p:nvSpPr>
          <p:cNvPr id="90116" name="Freeform 4"/>
          <p:cNvSpPr>
            <a:spLocks noEditPoints="1"/>
          </p:cNvSpPr>
          <p:nvPr/>
        </p:nvSpPr>
        <p:spPr bwMode="gray">
          <a:xfrm>
            <a:off x="990600" y="19050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5000"/>
                </a:schemeClr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5004048" y="2276872"/>
            <a:ext cx="388843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Спроведене мере санације и рекултивације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Теренски запис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Галерија фотографија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50827" y="1447800"/>
            <a:ext cx="4549775" cy="4038600"/>
            <a:chOff x="254" y="1152"/>
            <a:chExt cx="2866" cy="2544"/>
          </a:xfrm>
        </p:grpSpPr>
        <p:sp>
          <p:nvSpPr>
            <p:cNvPr id="90147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8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49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50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51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52" name="Text Box 40"/>
            <p:cNvSpPr txBox="1">
              <a:spLocks noChangeArrowheads="1"/>
            </p:cNvSpPr>
            <p:nvPr/>
          </p:nvSpPr>
          <p:spPr bwMode="gray">
            <a:xfrm>
              <a:off x="2114" y="2763"/>
              <a:ext cx="956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rgbClr val="000000"/>
                  </a:solidFill>
                </a:rPr>
                <a:t>Геолошка </a:t>
              </a:r>
              <a:br>
                <a:rPr lang="sr-Cyrl-CS" sz="2000" b="1" dirty="0" smtClean="0">
                  <a:solidFill>
                    <a:srgbClr val="000000"/>
                  </a:solidFill>
                </a:rPr>
              </a:br>
              <a:r>
                <a:rPr lang="sr-Cyrl-CS" sz="2000" b="1" dirty="0" smtClean="0">
                  <a:solidFill>
                    <a:srgbClr val="000000"/>
                  </a:solidFill>
                </a:rPr>
                <a:t>структура,</a:t>
              </a:r>
            </a:p>
            <a:p>
              <a:pPr algn="ctr"/>
              <a:r>
                <a:rPr lang="sr-Cyrl-CS" sz="2000" b="1" dirty="0" smtClean="0">
                  <a:solidFill>
                    <a:srgbClr val="000000"/>
                  </a:solidFill>
                </a:rPr>
                <a:t>статус</a:t>
              </a:r>
              <a:endParaRPr lang="sr-Cyrl-C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0153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54" y="2267"/>
              <a:ext cx="2061" cy="908"/>
              <a:chOff x="123" y="2112"/>
              <a:chExt cx="2009" cy="860"/>
            </a:xfrm>
          </p:grpSpPr>
          <p:sp>
            <p:nvSpPr>
              <p:cNvPr id="90155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0156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0157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0158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0159" name="Text Box 47"/>
              <p:cNvSpPr txBox="1">
                <a:spLocks noChangeArrowheads="1"/>
              </p:cNvSpPr>
              <p:nvPr/>
            </p:nvSpPr>
            <p:spPr bwMode="gray">
              <a:xfrm>
                <a:off x="123" y="2194"/>
                <a:ext cx="2009" cy="6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0000"/>
                    </a:solidFill>
                  </a:rPr>
                  <a:t>Геометрија: полигон, </a:t>
                </a:r>
                <a:br>
                  <a:rPr lang="ru-RU" sz="2000" b="1" dirty="0" smtClean="0">
                    <a:solidFill>
                      <a:srgbClr val="000000"/>
                    </a:solidFill>
                  </a:rPr>
                </a:br>
                <a:r>
                  <a:rPr lang="ru-RU" sz="2000" b="1" dirty="0" smtClean="0">
                    <a:solidFill>
                      <a:srgbClr val="000000"/>
                    </a:solidFill>
                  </a:rPr>
                  <a:t>етаже, дубина, </a:t>
                </a:r>
                <a:br>
                  <a:rPr lang="ru-RU" sz="2000" b="1" dirty="0" smtClean="0">
                    <a:solidFill>
                      <a:srgbClr val="000000"/>
                    </a:solidFill>
                  </a:rPr>
                </a:br>
                <a:r>
                  <a:rPr lang="ru-RU" sz="2000" b="1" dirty="0" smtClean="0">
                    <a:solidFill>
                      <a:srgbClr val="000000"/>
                    </a:solidFill>
                  </a:rPr>
                  <a:t>висина, запремина</a:t>
                </a:r>
              </a:p>
            </p:txBody>
          </p:sp>
        </p:grpSp>
        <p:sp>
          <p:nvSpPr>
            <p:cNvPr id="90160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1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62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63" name="Oval 51"/>
            <p:cNvSpPr>
              <a:spLocks noChangeArrowheads="1"/>
            </p:cNvSpPr>
            <p:nvPr/>
          </p:nvSpPr>
          <p:spPr bwMode="gray">
            <a:xfrm>
              <a:off x="879" y="1414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64" name="Oval 52"/>
            <p:cNvSpPr>
              <a:spLocks noChangeArrowheads="1"/>
            </p:cNvSpPr>
            <p:nvPr/>
          </p:nvSpPr>
          <p:spPr bwMode="gray">
            <a:xfrm>
              <a:off x="913" y="1430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65" name="Text Box 53"/>
            <p:cNvSpPr txBox="1">
              <a:spLocks noChangeArrowheads="1"/>
            </p:cNvSpPr>
            <p:nvPr/>
          </p:nvSpPr>
          <p:spPr bwMode="gray">
            <a:xfrm>
              <a:off x="391" y="1538"/>
              <a:ext cx="1526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Cyrl-CS" b="1" dirty="0" smtClean="0">
                  <a:solidFill>
                    <a:srgbClr val="000000"/>
                  </a:solidFill>
                </a:rPr>
                <a:t>Административна </a:t>
              </a:r>
              <a:br>
                <a:rPr lang="sr-Cyrl-CS" b="1" dirty="0" smtClean="0">
                  <a:solidFill>
                    <a:srgbClr val="000000"/>
                  </a:solidFill>
                </a:rPr>
              </a:br>
              <a:r>
                <a:rPr lang="sr-Cyrl-CS" b="1" dirty="0" err="1" smtClean="0">
                  <a:solidFill>
                    <a:srgbClr val="000000"/>
                  </a:solidFill>
                </a:rPr>
                <a:t>припаност</a:t>
              </a:r>
              <a:r>
                <a:rPr lang="sr-Cyrl-CS" b="1" dirty="0" smtClean="0">
                  <a:solidFill>
                    <a:srgbClr val="000000"/>
                  </a:solidFill>
                </a:rPr>
                <a:t>, титулар</a:t>
              </a:r>
              <a:endParaRPr lang="sr-Cyrl-CS" b="1" dirty="0">
                <a:solidFill>
                  <a:srgbClr val="000000"/>
                </a:solidFill>
              </a:endParaRPr>
            </a:p>
          </p:txBody>
        </p:sp>
        <p:sp>
          <p:nvSpPr>
            <p:cNvPr id="90166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7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68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69" name="Oval 57"/>
            <p:cNvSpPr>
              <a:spLocks noChangeArrowheads="1"/>
            </p:cNvSpPr>
            <p:nvPr/>
          </p:nvSpPr>
          <p:spPr bwMode="gray">
            <a:xfrm>
              <a:off x="1701" y="115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70" name="Oval 58"/>
            <p:cNvSpPr>
              <a:spLocks noChangeArrowheads="1"/>
            </p:cNvSpPr>
            <p:nvPr/>
          </p:nvSpPr>
          <p:spPr bwMode="gray">
            <a:xfrm>
              <a:off x="1724" y="117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71" name="Text Box 59"/>
            <p:cNvSpPr txBox="1">
              <a:spLocks noChangeArrowheads="1"/>
            </p:cNvSpPr>
            <p:nvPr/>
          </p:nvSpPr>
          <p:spPr bwMode="gray">
            <a:xfrm>
              <a:off x="1314" y="1175"/>
              <a:ext cx="129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Cyrl-CS" sz="1600" b="1" dirty="0" smtClean="0">
                  <a:solidFill>
                    <a:srgbClr val="000000"/>
                  </a:solidFill>
                </a:rPr>
                <a:t>Име и географска </a:t>
              </a:r>
              <a:br>
                <a:rPr lang="sr-Cyrl-CS" sz="1600" b="1" dirty="0" smtClean="0">
                  <a:solidFill>
                    <a:srgbClr val="000000"/>
                  </a:solidFill>
                </a:rPr>
              </a:br>
              <a:r>
                <a:rPr lang="sr-Cyrl-CS" sz="1600" b="1" dirty="0" smtClean="0">
                  <a:solidFill>
                    <a:srgbClr val="000000"/>
                  </a:solidFill>
                </a:rPr>
                <a:t>локација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Даљинска детекција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/>
              <a:t>Сателитски снимак </a:t>
            </a:r>
            <a:r>
              <a:rPr lang="sr-Cyrl-CS" dirty="0" smtClean="0"/>
              <a:t>= дигитални </a:t>
            </a:r>
            <a:r>
              <a:rPr lang="sr-Cyrl-CS" dirty="0"/>
              <a:t>запис електромагнетне енергије, која је емитована или одбијена са неког дела Земљине </a:t>
            </a:r>
            <a:r>
              <a:rPr lang="sr-Cyrl-CS" dirty="0" smtClean="0"/>
              <a:t>површи.</a:t>
            </a:r>
          </a:p>
          <a:p>
            <a:r>
              <a:rPr lang="sr-Cyrl-CS" dirty="0"/>
              <a:t>К</a:t>
            </a:r>
            <a:r>
              <a:rPr lang="sr-Cyrl-CS" dirty="0" smtClean="0"/>
              <a:t>оришћени </a:t>
            </a:r>
            <a:r>
              <a:rPr lang="sr-Cyrl-CS" dirty="0"/>
              <a:t>су снимци сателита типа </a:t>
            </a:r>
            <a:r>
              <a:rPr lang="sr-Cyrl-CS" i="1" dirty="0"/>
              <a:t>SPOT 2</a:t>
            </a:r>
            <a:r>
              <a:rPr lang="sr-Cyrl-CS" dirty="0"/>
              <a:t>-метарске </a:t>
            </a:r>
            <a:r>
              <a:rPr lang="sr-Cyrl-CS" dirty="0" smtClean="0"/>
              <a:t>резолуције</a:t>
            </a:r>
            <a:r>
              <a:rPr lang="sr-Cyrl-CS" dirty="0"/>
              <a:t>, као и снимци типа </a:t>
            </a:r>
            <a:r>
              <a:rPr lang="sr-Cyrl-CS" i="1" dirty="0" smtClean="0"/>
              <a:t>Landsat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3508" b="12176"/>
          <a:stretch>
            <a:fillRect/>
          </a:stretch>
        </p:blipFill>
        <p:spPr bwMode="auto">
          <a:xfrm>
            <a:off x="710902" y="3645024"/>
            <a:ext cx="5806440" cy="265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58428" y="3504807"/>
            <a:ext cx="54900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CS" dirty="0" smtClean="0"/>
              <a:t>Полигон  дигитализован даљинском </a:t>
            </a:r>
            <a:r>
              <a:rPr lang="sr-Cyrl-CS" dirty="0"/>
              <a:t>детекцијом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4696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b="7066"/>
          <a:stretch>
            <a:fillRect/>
          </a:stretch>
        </p:blipFill>
        <p:spPr bwMode="auto">
          <a:xfrm>
            <a:off x="1385646" y="2411440"/>
            <a:ext cx="5616624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6516216" y="2328078"/>
            <a:ext cx="324036" cy="32403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6840252" y="3635576"/>
            <a:ext cx="324036" cy="32403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1133618" y="3923608"/>
            <a:ext cx="324036" cy="32403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2825806" y="5795816"/>
            <a:ext cx="324036" cy="32403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2040" y="2012715"/>
            <a:ext cx="3366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Пријава  за рад у систему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05726" y="6073551"/>
            <a:ext cx="351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Испис резултата претраге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915163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Мени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3123231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Подаци о изабраном </a:t>
            </a:r>
          </a:p>
          <a:p>
            <a:r>
              <a:rPr lang="sr-Cyrl-RS" sz="1400" dirty="0" smtClean="0"/>
              <a:t>објекту</a:t>
            </a:r>
            <a:endParaRPr lang="en-GB" sz="1400" dirty="0"/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1115616" y="-443"/>
            <a:ext cx="6120680" cy="1773259"/>
            <a:chOff x="720" y="1029"/>
            <a:chExt cx="1367" cy="2809"/>
          </a:xfrm>
          <a:effectLst>
            <a:outerShdw dist="50800" dir="5400000" algn="ctr" rotWithShape="0">
              <a:srgbClr val="000000">
                <a:alpha val="3000"/>
              </a:srgbClr>
            </a:outerShdw>
          </a:effectLst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3" name="Group 10"/>
            <p:cNvGrpSpPr>
              <a:grpSpLocks/>
            </p:cNvGrpSpPr>
            <p:nvPr/>
          </p:nvGrpSpPr>
          <p:grpSpPr bwMode="auto">
            <a:xfrm>
              <a:off x="1189" y="1029"/>
              <a:ext cx="405" cy="672"/>
              <a:chOff x="1289" y="142"/>
              <a:chExt cx="668" cy="1108"/>
            </a:xfrm>
          </p:grpSpPr>
          <p:sp>
            <p:nvSpPr>
              <p:cNvPr id="26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1311" y="142"/>
                <a:ext cx="600" cy="104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gray">
              <a:xfrm>
                <a:off x="1346" y="143"/>
                <a:ext cx="533" cy="94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4" name="Text Box 16"/>
            <p:cNvSpPr txBox="1">
              <a:spLocks noChangeArrowheads="1"/>
            </p:cNvSpPr>
            <p:nvPr/>
          </p:nvSpPr>
          <p:spPr bwMode="gray">
            <a:xfrm>
              <a:off x="1276" y="1030"/>
              <a:ext cx="223" cy="6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15616" y="620688"/>
            <a:ext cx="60486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CS" sz="24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</a:rPr>
              <a:t>http://</a:t>
            </a:r>
            <a:r>
              <a:rPr lang="en-US" sz="24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</a:rPr>
              <a:t>Kanakov.vojvodina.gov.rs</a:t>
            </a:r>
            <a:endParaRPr lang="en-US" sz="2400" b="1" cap="all" spc="0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59632" y="141277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solidFill>
                  <a:schemeClr val="bg2"/>
                </a:solidFill>
              </a:rPr>
              <a:t>Први софтвер овакве врсте израђен у нашој земљи</a:t>
            </a:r>
          </a:p>
        </p:txBody>
      </p:sp>
    </p:spTree>
    <p:extLst>
      <p:ext uri="{BB962C8B-B14F-4D97-AF65-F5344CB8AC3E}">
        <p14:creationId xmlns="" xmlns:p14="http://schemas.microsoft.com/office/powerpoint/2010/main" val="26244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520" y="1350640"/>
            <a:ext cx="2705745" cy="4814328"/>
            <a:chOff x="720" y="1296"/>
            <a:chExt cx="1367" cy="2468"/>
          </a:xfrm>
        </p:grpSpPr>
        <p:sp>
          <p:nvSpPr>
            <p:cNvPr id="9318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47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278" cy="4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kanakov.vojvodina.gov.rs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319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319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dirty="0"/>
              </a:p>
            </p:txBody>
          </p:sp>
          <p:sp>
            <p:nvSpPr>
              <p:cNvPr id="9319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dirty="0"/>
              </a:p>
            </p:txBody>
          </p:sp>
          <p:sp>
            <p:nvSpPr>
              <p:cNvPr id="9319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dirty="0"/>
              </a:p>
            </p:txBody>
          </p:sp>
          <p:sp>
            <p:nvSpPr>
              <p:cNvPr id="9319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dirty="0"/>
              </a:p>
            </p:txBody>
          </p:sp>
        </p:grpSp>
        <p:sp>
          <p:nvSpPr>
            <p:cNvPr id="9320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93201" name="Text Box 17"/>
            <p:cNvSpPr txBox="1">
              <a:spLocks noChangeArrowheads="1"/>
            </p:cNvSpPr>
            <p:nvPr/>
          </p:nvSpPr>
          <p:spPr bwMode="gray">
            <a:xfrm>
              <a:off x="768" y="1726"/>
              <a:ext cx="1296" cy="17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1700" dirty="0" smtClean="0">
                  <a:solidFill>
                    <a:srgbClr val="000000"/>
                  </a:solidFill>
                  <a:latin typeface="Verdana" pitchFamily="34" charset="0"/>
                </a:rPr>
                <a:t>добар темељ за надоградњу, односно за анализу и приказ података из других области: заштите животне средине, пољопривреде, хидрологије, урбанизма, ...</a:t>
              </a:r>
              <a:endParaRPr lang="en-US" sz="1700" dirty="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149352" y="1831975"/>
            <a:ext cx="2166938" cy="4035425"/>
            <a:chOff x="2208" y="1296"/>
            <a:chExt cx="1365" cy="2542"/>
          </a:xfrm>
        </p:grpSpPr>
        <p:sp>
          <p:nvSpPr>
            <p:cNvPr id="9320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20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20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20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20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9321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9321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93212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9321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Verdana" pitchFamily="34" charset="0"/>
                </a:rPr>
                <a:t>омогућава управљање одрживог развоја, просторног планирања и безбедности животне средине</a:t>
              </a:r>
              <a:endParaRPr lang="en-US" sz="2000" dirty="0"/>
            </a:p>
          </p:txBody>
        </p:sp>
        <p:sp>
          <p:nvSpPr>
            <p:cNvPr id="9321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21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развијен у складу</a:t>
              </a:r>
              <a:br>
                <a:rPr lang="ru-RU" dirty="0" smtClean="0"/>
              </a:br>
              <a:r>
                <a:rPr lang="ru-RU" dirty="0" smtClean="0"/>
                <a:t> са </a:t>
              </a:r>
              <a:r>
                <a:rPr lang="sr-Cyrl-RS" dirty="0" smtClean="0"/>
                <a:t>стандардима</a:t>
              </a:r>
              <a:endParaRPr lang="en-US" dirty="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505202" y="1831975"/>
            <a:ext cx="2883222" cy="4035425"/>
            <a:chOff x="3692" y="1296"/>
            <a:chExt cx="1367" cy="2542"/>
          </a:xfrm>
        </p:grpSpPr>
        <p:sp>
          <p:nvSpPr>
            <p:cNvPr id="9321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492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21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442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22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322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322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dirty="0"/>
              </a:p>
            </p:txBody>
          </p:sp>
          <p:sp>
            <p:nvSpPr>
              <p:cNvPr id="9322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dirty="0"/>
              </a:p>
            </p:txBody>
          </p:sp>
          <p:sp>
            <p:nvSpPr>
              <p:cNvPr id="9322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dirty="0"/>
              </a:p>
            </p:txBody>
          </p:sp>
          <p:sp>
            <p:nvSpPr>
              <p:cNvPr id="9322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dirty="0"/>
              </a:p>
            </p:txBody>
          </p:sp>
        </p:grpSp>
        <p:sp>
          <p:nvSpPr>
            <p:cNvPr id="93227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3</a:t>
              </a:r>
              <a:endParaRPr lang="en-US" dirty="0"/>
            </a:p>
          </p:txBody>
        </p:sp>
        <p:sp>
          <p:nvSpPr>
            <p:cNvPr id="93228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latin typeface="Verdana" pitchFamily="34" charset="0"/>
                </a:rPr>
                <a:t>први </a:t>
              </a:r>
              <a:r>
                <a:rPr lang="ru-RU" sz="2000" dirty="0" smtClean="0">
                  <a:solidFill>
                    <a:srgbClr val="000000"/>
                  </a:solidFill>
                  <a:latin typeface="Verdana" pitchFamily="34" charset="0"/>
                </a:rPr>
                <a:t>део апликације је јавно доступан за СВЕ кориснике</a:t>
              </a:r>
            </a:p>
            <a:p>
              <a:pPr marL="342900" indent="-342900"/>
              <a:endParaRPr lang="ru-RU" sz="1600" dirty="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3229" name="AutoShape 45"/>
            <p:cNvSpPr>
              <a:spLocks noChangeArrowheads="1"/>
            </p:cNvSpPr>
            <p:nvPr/>
          </p:nvSpPr>
          <p:spPr bwMode="gray">
            <a:xfrm>
              <a:off x="3692" y="2982"/>
              <a:ext cx="1363" cy="856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230" name="AutoShape 46"/>
            <p:cNvSpPr>
              <a:spLocks noChangeArrowheads="1"/>
            </p:cNvSpPr>
            <p:nvPr/>
          </p:nvSpPr>
          <p:spPr bwMode="gray">
            <a:xfrm>
              <a:off x="3720" y="3028"/>
              <a:ext cx="1304" cy="7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  <a:t>Други део намењен </a:t>
              </a:r>
              <a:b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  <a:t>за унос и опис </a:t>
              </a:r>
              <a:b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  <a:t>регистра, објеката, </a:t>
              </a:r>
              <a:b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  <a:t>титулара ...</a:t>
              </a:r>
              <a:endParaRPr lang="en-US" dirty="0"/>
            </a:p>
          </p:txBody>
        </p: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WebGIS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sr-Cyrl-RS" dirty="0" smtClean="0">
                <a:solidFill>
                  <a:srgbClr val="000000"/>
                </a:solidFill>
                <a:latin typeface="Verdana" pitchFamily="34" charset="0"/>
              </a:rPr>
              <a:t>апликација 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</a:rPr>
              <a:t>Катастра напуштених копова АП Војводине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sr-Cyrl-RS" sz="2400" dirty="0"/>
              <a:t>Детаљан приказ података о </a:t>
            </a:r>
            <a:r>
              <a:rPr lang="sr-Cyrl-RS" sz="2400" dirty="0" smtClean="0"/>
              <a:t>напуштеном објекту</a:t>
            </a:r>
            <a:endParaRPr lang="en-US" sz="2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971925" cy="233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63527"/>
            <a:ext cx="4327909" cy="233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20267"/>
            <a:ext cx="4368155" cy="179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25" y="3861048"/>
            <a:ext cx="3632448" cy="2037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5070742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16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stil">
      <a:dk1>
        <a:srgbClr val="3C3D3F"/>
      </a:dk1>
      <a:lt1>
        <a:srgbClr val="2F734B"/>
      </a:lt1>
      <a:dk2>
        <a:srgbClr val="FEE2D3"/>
      </a:dk2>
      <a:lt2>
        <a:srgbClr val="FFFFFF"/>
      </a:lt2>
      <a:accent1>
        <a:srgbClr val="797B7E"/>
      </a:accent1>
      <a:accent2>
        <a:srgbClr val="431901"/>
      </a:accent2>
      <a:accent3>
        <a:srgbClr val="08A1D9"/>
      </a:accent3>
      <a:accent4>
        <a:srgbClr val="7C984A"/>
      </a:accent4>
      <a:accent5>
        <a:srgbClr val="5A5C5E"/>
      </a:accent5>
      <a:accent6>
        <a:srgbClr val="506E94"/>
      </a:accent6>
      <a:hlink>
        <a:srgbClr val="863203"/>
      </a:hlink>
      <a:folHlink>
        <a:srgbClr val="96969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800</Words>
  <Application>Microsoft Office PowerPoint</Application>
  <PresentationFormat>On-screen Show (4:3)</PresentationFormat>
  <Paragraphs>135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Катастар напуштених коповa ап војводине  </vt:lpstr>
      <vt:lpstr>Циљ</vt:lpstr>
      <vt:lpstr>Светска пракса</vt:lpstr>
      <vt:lpstr>Пракса у Србији</vt:lpstr>
      <vt:lpstr>Скупови података у геобази </vt:lpstr>
      <vt:lpstr>Даљинска детекција</vt:lpstr>
      <vt:lpstr>Slide 7</vt:lpstr>
      <vt:lpstr>WebGIS апликација Катастра напуштених копова АП Војводине</vt:lpstr>
      <vt:lpstr>Детаљан приказ података о напуштеном објекту</vt:lpstr>
      <vt:lpstr>Slide 10</vt:lpstr>
      <vt:lpstr>Формулар, теренски записи</vt:lpstr>
      <vt:lpstr>Оцењивање и рангирање</vt:lpstr>
      <vt:lpstr>Статистика</vt:lpstr>
      <vt:lpstr>Извештаји</vt:lpstr>
      <vt:lpstr>Закључак</vt:lpstr>
      <vt:lpstr>Закључак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Катастар напуштених коповa ап војводине</dc:title>
  <dc:creator>Nikola Vulovic</dc:creator>
  <cp:lastModifiedBy>ranka</cp:lastModifiedBy>
  <cp:revision>108</cp:revision>
  <dcterms:created xsi:type="dcterms:W3CDTF">2015-06-02T10:04:20Z</dcterms:created>
  <dcterms:modified xsi:type="dcterms:W3CDTF">2015-06-22T12:18:55Z</dcterms:modified>
</cp:coreProperties>
</file>